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6"/>
  </p:notesMasterIdLst>
  <p:handoutMasterIdLst>
    <p:handoutMasterId r:id="rId27"/>
  </p:handoutMasterIdLst>
  <p:sldIdLst>
    <p:sldId id="279" r:id="rId5"/>
    <p:sldId id="283" r:id="rId6"/>
    <p:sldId id="424" r:id="rId7"/>
    <p:sldId id="288" r:id="rId8"/>
    <p:sldId id="301" r:id="rId9"/>
    <p:sldId id="338" r:id="rId10"/>
    <p:sldId id="435" r:id="rId11"/>
    <p:sldId id="289" r:id="rId12"/>
    <p:sldId id="292" r:id="rId13"/>
    <p:sldId id="330" r:id="rId14"/>
    <p:sldId id="379" r:id="rId15"/>
    <p:sldId id="337" r:id="rId16"/>
    <p:sldId id="432" r:id="rId17"/>
    <p:sldId id="434" r:id="rId18"/>
    <p:sldId id="380" r:id="rId19"/>
    <p:sldId id="284" r:id="rId20"/>
    <p:sldId id="376" r:id="rId21"/>
    <p:sldId id="426" r:id="rId22"/>
    <p:sldId id="296" r:id="rId23"/>
    <p:sldId id="297" r:id="rId24"/>
    <p:sldId id="375" r:id="rId25"/>
  </p:sldIdLst>
  <p:sldSz cx="12204700" cy="6877050"/>
  <p:notesSz cx="6950075" cy="9236075"/>
  <p:defaultTextStyle>
    <a:defPPr>
      <a:defRPr lang="en-US"/>
    </a:defPPr>
    <a:lvl1pPr algn="l" defTabSz="108896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484" indent="-87309" algn="l" defTabSz="108896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966" indent="-174616" algn="l" defTabSz="108896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5038" indent="-263511" algn="l" defTabSz="108896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9521" indent="-350820" algn="l" defTabSz="108896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78" algn="l" defTabSz="914351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54" algn="l" defTabSz="914351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229" algn="l" defTabSz="914351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404" algn="l" defTabSz="914351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391100-4596-C8BC-8BA1-48341A24B359}" name="Shari Dahmer" initials="SD" userId="S::sdahmer@grandriver.ca::a8b1f3b8-e2cc-4e65-80e2-2ed9c7f8b46d" providerId="AD"/>
  <p188:author id="{BCDF4A89-FDC0-3B75-88FF-72FDDC0B2B1B}" name="Elisha Persaud" initials="EP" userId="S::epersaud@grandriver.ca::54a0fb50-9924-4f16-a53e-0d9634afd197" providerId="AD"/>
  <p188:author id="{BF4CA08D-34E9-3FB0-E0B4-13285D541EAC}" name="Stacey Bruce" initials="SB" userId="S::sbruce@grandriver.ca::a2a77792-c159-4392-8c9f-2048b20c5aaa" providerId="AD"/>
  <p188:author id="{61A34A94-E362-473E-6E8B-E6685D7B588C}" name="Stewart Sutherland" initials="SS" userId="S::ssutherland@grandriver.ca::a4eb44bd-527d-4194-83a6-bb02d7ad23de" providerId="AD"/>
  <p188:author id="{0CB499E8-4A93-6B1F-1CCC-687E4ACFE832}" name="Vega, Carmen" initials="CV" userId="S::cvega@infonetwork.ca::33c6baa4-6927-45dc-b916-729bb99fff81" providerId="AD"/>
  <p188:author id="{FF1E06ED-2341-5C86-F4D3-BE712B331D05}" name="Kaitlyn Rosebrugh" initials="KR" userId="S::krosebrugh@grandriver.ca::a7918942-2328-4e51-9175-3d14498dec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47C"/>
    <a:srgbClr val="00853E"/>
    <a:srgbClr val="0078A9"/>
    <a:srgbClr val="6B7E25"/>
    <a:srgbClr val="7EA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 autoAdjust="0"/>
    <p:restoredTop sz="86410" autoAdjust="0"/>
  </p:normalViewPr>
  <p:slideViewPr>
    <p:cSldViewPr snapToGrid="0">
      <p:cViewPr varScale="1">
        <p:scale>
          <a:sx n="77" d="100"/>
          <a:sy n="77" d="100"/>
        </p:scale>
        <p:origin x="96" y="126"/>
      </p:cViewPr>
      <p:guideLst>
        <p:guide orient="horz" pos="2166"/>
        <p:guide pos="3844"/>
      </p:guideLst>
    </p:cSldViewPr>
  </p:slideViewPr>
  <p:outlineViewPr>
    <p:cViewPr>
      <p:scale>
        <a:sx n="33" d="100"/>
        <a:sy n="33" d="100"/>
      </p:scale>
      <p:origin x="0" y="-186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100"/>
    </p:cViewPr>
  </p:sorterViewPr>
  <p:notesViewPr>
    <p:cSldViewPr snapToGrid="0">
      <p:cViewPr varScale="1">
        <p:scale>
          <a:sx n="77" d="100"/>
          <a:sy n="77" d="100"/>
        </p:scale>
        <p:origin x="3216" y="96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E5D76-EAD0-4F81-982E-643EEEE9F71B}" type="doc">
      <dgm:prSet loTypeId="urn:microsoft.com/office/officeart/2011/layout/Tab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B39D1369-643F-410C-AF44-7EF87778D069}">
      <dgm:prSet phldrT="[Text]" phldr="0"/>
      <dgm:spPr/>
      <dgm:t>
        <a:bodyPr/>
        <a:lstStyle/>
        <a:p>
          <a:r>
            <a:rPr lang="en-CA" dirty="0"/>
            <a:t>Oxford</a:t>
          </a:r>
        </a:p>
      </dgm:t>
    </dgm:pt>
    <dgm:pt modelId="{C0924B4C-1020-4BF2-8CDD-C5B6C44DABB7}" type="parTrans" cxnId="{AC883653-D6D3-4931-98AC-1E381B926828}">
      <dgm:prSet/>
      <dgm:spPr/>
      <dgm:t>
        <a:bodyPr/>
        <a:lstStyle/>
        <a:p>
          <a:endParaRPr lang="en-CA"/>
        </a:p>
      </dgm:t>
    </dgm:pt>
    <dgm:pt modelId="{D322503B-BBCD-40FE-8822-D40DE3F94F05}" type="sibTrans" cxnId="{AC883653-D6D3-4931-98AC-1E381B926828}">
      <dgm:prSet/>
      <dgm:spPr/>
      <dgm:t>
        <a:bodyPr/>
        <a:lstStyle/>
        <a:p>
          <a:endParaRPr lang="en-CA"/>
        </a:p>
      </dgm:t>
    </dgm:pt>
    <dgm:pt modelId="{D9BD77EF-4C50-449B-9280-51C475CC4067}">
      <dgm:prSet phldrT="[Text]" phldr="0"/>
      <dgm:spPr/>
      <dgm:t>
        <a:bodyPr/>
        <a:lstStyle/>
        <a:p>
          <a:r>
            <a:rPr lang="en-CA" dirty="0"/>
            <a:t>  319 identified threat activities across 108 properties</a:t>
          </a:r>
        </a:p>
      </dgm:t>
    </dgm:pt>
    <dgm:pt modelId="{18F240E1-6472-43D8-BE81-D3F8625501CE}" type="parTrans" cxnId="{6A443CE3-F85A-47F5-8FD7-FBA4DE933ACA}">
      <dgm:prSet/>
      <dgm:spPr/>
      <dgm:t>
        <a:bodyPr/>
        <a:lstStyle/>
        <a:p>
          <a:endParaRPr lang="en-CA"/>
        </a:p>
      </dgm:t>
    </dgm:pt>
    <dgm:pt modelId="{79AA8F05-0292-43C7-AC34-58900ABA02FE}" type="sibTrans" cxnId="{6A443CE3-F85A-47F5-8FD7-FBA4DE933ACA}">
      <dgm:prSet/>
      <dgm:spPr/>
      <dgm:t>
        <a:bodyPr/>
        <a:lstStyle/>
        <a:p>
          <a:endParaRPr lang="en-CA"/>
        </a:p>
      </dgm:t>
    </dgm:pt>
    <dgm:pt modelId="{8F4EA69E-91EE-40CA-B525-ABDAC9026B36}">
      <dgm:prSet phldrT="[Text]" phldr="0"/>
      <dgm:spPr/>
      <dgm:t>
        <a:bodyPr/>
        <a:lstStyle/>
        <a:p>
          <a:endParaRPr lang="en-CA" dirty="0"/>
        </a:p>
      </dgm:t>
    </dgm:pt>
    <dgm:pt modelId="{A7A2B269-B806-4693-9071-54D3D2C4E6C6}" type="parTrans" cxnId="{663383CA-38D2-43A4-B710-22BEEE742719}">
      <dgm:prSet/>
      <dgm:spPr/>
      <dgm:t>
        <a:bodyPr/>
        <a:lstStyle/>
        <a:p>
          <a:endParaRPr lang="en-CA"/>
        </a:p>
      </dgm:t>
    </dgm:pt>
    <dgm:pt modelId="{DD9589D3-E8A2-45CD-BA41-061C0C1465E5}" type="sibTrans" cxnId="{663383CA-38D2-43A4-B710-22BEEE742719}">
      <dgm:prSet/>
      <dgm:spPr/>
      <dgm:t>
        <a:bodyPr/>
        <a:lstStyle/>
        <a:p>
          <a:endParaRPr lang="en-CA"/>
        </a:p>
      </dgm:t>
    </dgm:pt>
    <dgm:pt modelId="{62532FE2-9032-4EA6-9CDA-0D27EE992CCA}">
      <dgm:prSet phldrT="[Text]" phldr="0"/>
      <dgm:spPr/>
      <dgm:t>
        <a:bodyPr/>
        <a:lstStyle/>
        <a:p>
          <a:r>
            <a:rPr lang="en-CA" dirty="0"/>
            <a:t>Norfolk</a:t>
          </a:r>
        </a:p>
      </dgm:t>
    </dgm:pt>
    <dgm:pt modelId="{6F459A8C-63CE-42B0-A808-5F1D4925035F}" type="parTrans" cxnId="{1FC3240E-7443-45CB-8031-5470269B300B}">
      <dgm:prSet/>
      <dgm:spPr/>
      <dgm:t>
        <a:bodyPr/>
        <a:lstStyle/>
        <a:p>
          <a:endParaRPr lang="en-CA"/>
        </a:p>
      </dgm:t>
    </dgm:pt>
    <dgm:pt modelId="{BD5B428F-F444-410B-9391-09466A2E01AE}" type="sibTrans" cxnId="{1FC3240E-7443-45CB-8031-5470269B300B}">
      <dgm:prSet/>
      <dgm:spPr/>
      <dgm:t>
        <a:bodyPr/>
        <a:lstStyle/>
        <a:p>
          <a:endParaRPr lang="en-CA"/>
        </a:p>
      </dgm:t>
    </dgm:pt>
    <dgm:pt modelId="{DD2CFEDD-D11E-46B8-80DB-63DB14CADEA1}">
      <dgm:prSet phldrT="[Text]" phldr="0"/>
      <dgm:spPr/>
      <dgm:t>
        <a:bodyPr/>
        <a:lstStyle/>
        <a:p>
          <a:r>
            <a:rPr lang="en-CA" dirty="0"/>
            <a:t>  372 identified threat activities across 87 properties</a:t>
          </a:r>
        </a:p>
      </dgm:t>
    </dgm:pt>
    <dgm:pt modelId="{EA1C74F0-2046-45A3-BA65-279B92DABD12}" type="parTrans" cxnId="{21950AF4-D113-4D20-9616-287776398203}">
      <dgm:prSet/>
      <dgm:spPr/>
      <dgm:t>
        <a:bodyPr/>
        <a:lstStyle/>
        <a:p>
          <a:endParaRPr lang="en-CA"/>
        </a:p>
      </dgm:t>
    </dgm:pt>
    <dgm:pt modelId="{0021C75B-F1F2-4B5E-A5CC-7533F67DE6C7}" type="sibTrans" cxnId="{21950AF4-D113-4D20-9616-287776398203}">
      <dgm:prSet/>
      <dgm:spPr/>
      <dgm:t>
        <a:bodyPr/>
        <a:lstStyle/>
        <a:p>
          <a:endParaRPr lang="en-CA"/>
        </a:p>
      </dgm:t>
    </dgm:pt>
    <dgm:pt modelId="{E6B37E4D-FB81-49B0-ACDD-5458DED84861}">
      <dgm:prSet phldrT="[Text]" phldr="0"/>
      <dgm:spPr/>
      <dgm:t>
        <a:bodyPr/>
        <a:lstStyle/>
        <a:p>
          <a:endParaRPr lang="en-CA" dirty="0"/>
        </a:p>
      </dgm:t>
    </dgm:pt>
    <dgm:pt modelId="{2D4DC53B-C3AD-4EE2-B192-88CE7DDE7C37}" type="parTrans" cxnId="{A84F8394-B299-426B-AB14-5EA89FD9CE0B}">
      <dgm:prSet/>
      <dgm:spPr/>
      <dgm:t>
        <a:bodyPr/>
        <a:lstStyle/>
        <a:p>
          <a:endParaRPr lang="en-CA"/>
        </a:p>
      </dgm:t>
    </dgm:pt>
    <dgm:pt modelId="{239955BF-FCFC-4257-BF08-7694F40AC6EA}" type="sibTrans" cxnId="{A84F8394-B299-426B-AB14-5EA89FD9CE0B}">
      <dgm:prSet/>
      <dgm:spPr/>
      <dgm:t>
        <a:bodyPr/>
        <a:lstStyle/>
        <a:p>
          <a:endParaRPr lang="en-CA"/>
        </a:p>
      </dgm:t>
    </dgm:pt>
    <dgm:pt modelId="{1D8C9310-EBD3-4D1E-BB50-B7FF0EF77CBA}">
      <dgm:prSet phldrT="[Text]" phldr="0"/>
      <dgm:spPr/>
      <dgm:t>
        <a:bodyPr/>
        <a:lstStyle/>
        <a:p>
          <a:r>
            <a:rPr lang="en-CA" dirty="0"/>
            <a:t>Haldimand</a:t>
          </a:r>
        </a:p>
      </dgm:t>
    </dgm:pt>
    <dgm:pt modelId="{1DDBAD79-6747-410B-8DF3-F6AA4837919D}" type="parTrans" cxnId="{FF4F9996-FDE0-4AD1-9032-815B8B2077B3}">
      <dgm:prSet/>
      <dgm:spPr/>
      <dgm:t>
        <a:bodyPr/>
        <a:lstStyle/>
        <a:p>
          <a:endParaRPr lang="en-CA"/>
        </a:p>
      </dgm:t>
    </dgm:pt>
    <dgm:pt modelId="{AF4062DF-67C1-4CD4-8A07-E7A779DC0168}" type="sibTrans" cxnId="{FF4F9996-FDE0-4AD1-9032-815B8B2077B3}">
      <dgm:prSet/>
      <dgm:spPr/>
      <dgm:t>
        <a:bodyPr/>
        <a:lstStyle/>
        <a:p>
          <a:endParaRPr lang="en-CA"/>
        </a:p>
      </dgm:t>
    </dgm:pt>
    <dgm:pt modelId="{9A8A0C44-26B1-4D9E-B0CC-CD69CE855CE9}">
      <dgm:prSet phldrT="[Text]" phldr="0"/>
      <dgm:spPr/>
      <dgm:t>
        <a:bodyPr/>
        <a:lstStyle/>
        <a:p>
          <a:r>
            <a:rPr lang="en-CA" dirty="0"/>
            <a:t>  1 identified threat activity on 1 property</a:t>
          </a:r>
        </a:p>
      </dgm:t>
    </dgm:pt>
    <dgm:pt modelId="{48795BDC-64E4-4501-BDC6-DAA2485B9B87}" type="parTrans" cxnId="{D6EA6738-2A45-4689-B843-7D9A65EF6580}">
      <dgm:prSet/>
      <dgm:spPr/>
      <dgm:t>
        <a:bodyPr/>
        <a:lstStyle/>
        <a:p>
          <a:endParaRPr lang="en-CA"/>
        </a:p>
      </dgm:t>
    </dgm:pt>
    <dgm:pt modelId="{127895DD-A9BE-47C1-8287-6DEC884F1348}" type="sibTrans" cxnId="{D6EA6738-2A45-4689-B843-7D9A65EF6580}">
      <dgm:prSet/>
      <dgm:spPr/>
      <dgm:t>
        <a:bodyPr/>
        <a:lstStyle/>
        <a:p>
          <a:endParaRPr lang="en-CA"/>
        </a:p>
      </dgm:t>
    </dgm:pt>
    <dgm:pt modelId="{71EE4E70-29CC-4C29-9C17-153B76F9A68C}">
      <dgm:prSet phldrT="[Text]" phldr="0"/>
      <dgm:spPr/>
      <dgm:t>
        <a:bodyPr/>
        <a:lstStyle/>
        <a:p>
          <a:endParaRPr lang="en-CA" dirty="0"/>
        </a:p>
      </dgm:t>
    </dgm:pt>
    <dgm:pt modelId="{3F8A1DD3-6FD6-4BE4-8602-FCC7C447C7DA}" type="parTrans" cxnId="{501AB421-5847-497F-925A-000B2CEB44CF}">
      <dgm:prSet/>
      <dgm:spPr/>
      <dgm:t>
        <a:bodyPr/>
        <a:lstStyle/>
        <a:p>
          <a:endParaRPr lang="en-CA"/>
        </a:p>
      </dgm:t>
    </dgm:pt>
    <dgm:pt modelId="{EC3F2723-F59F-4088-8BB5-6BAE5B5692D2}" type="sibTrans" cxnId="{501AB421-5847-497F-925A-000B2CEB44CF}">
      <dgm:prSet/>
      <dgm:spPr/>
      <dgm:t>
        <a:bodyPr/>
        <a:lstStyle/>
        <a:p>
          <a:endParaRPr lang="en-CA"/>
        </a:p>
      </dgm:t>
    </dgm:pt>
    <dgm:pt modelId="{C1092B47-EDA9-4CFA-BD8D-CC8E302849F5}">
      <dgm:prSet/>
      <dgm:spPr/>
      <dgm:t>
        <a:bodyPr/>
        <a:lstStyle/>
        <a:p>
          <a:r>
            <a:rPr lang="en-CA" dirty="0"/>
            <a:t>Bayham</a:t>
          </a:r>
        </a:p>
      </dgm:t>
    </dgm:pt>
    <dgm:pt modelId="{A805A17A-AACF-4709-83CD-69E64D09A725}" type="parTrans" cxnId="{D83F7F50-A8E4-49B8-8D1E-FF9CD7B8967C}">
      <dgm:prSet/>
      <dgm:spPr/>
      <dgm:t>
        <a:bodyPr/>
        <a:lstStyle/>
        <a:p>
          <a:endParaRPr lang="en-CA"/>
        </a:p>
      </dgm:t>
    </dgm:pt>
    <dgm:pt modelId="{7065C6A8-953D-4514-9861-2E8E5D8B28BE}" type="sibTrans" cxnId="{D83F7F50-A8E4-49B8-8D1E-FF9CD7B8967C}">
      <dgm:prSet/>
      <dgm:spPr/>
      <dgm:t>
        <a:bodyPr/>
        <a:lstStyle/>
        <a:p>
          <a:endParaRPr lang="en-CA"/>
        </a:p>
      </dgm:t>
    </dgm:pt>
    <dgm:pt modelId="{01B4AEDF-7105-4931-84A5-366676E9DCCB}">
      <dgm:prSet/>
      <dgm:spPr/>
      <dgm:t>
        <a:bodyPr/>
        <a:lstStyle/>
        <a:p>
          <a:endParaRPr lang="en-CA"/>
        </a:p>
      </dgm:t>
    </dgm:pt>
    <dgm:pt modelId="{A014507A-6433-4529-9776-327C75C92909}" type="parTrans" cxnId="{95748798-7957-49DF-89D2-0087AD465270}">
      <dgm:prSet/>
      <dgm:spPr/>
      <dgm:t>
        <a:bodyPr/>
        <a:lstStyle/>
        <a:p>
          <a:endParaRPr lang="en-CA"/>
        </a:p>
      </dgm:t>
    </dgm:pt>
    <dgm:pt modelId="{A80F2319-E28C-45F7-AF7B-AF99F2647F50}" type="sibTrans" cxnId="{95748798-7957-49DF-89D2-0087AD465270}">
      <dgm:prSet/>
      <dgm:spPr/>
      <dgm:t>
        <a:bodyPr/>
        <a:lstStyle/>
        <a:p>
          <a:endParaRPr lang="en-CA"/>
        </a:p>
      </dgm:t>
    </dgm:pt>
    <dgm:pt modelId="{8D3C9823-1736-4A3E-90C7-467932800CED}">
      <dgm:prSet/>
      <dgm:spPr/>
      <dgm:t>
        <a:bodyPr/>
        <a:lstStyle/>
        <a:p>
          <a:endParaRPr lang="en-CA"/>
        </a:p>
      </dgm:t>
    </dgm:pt>
    <dgm:pt modelId="{BADFECAC-A2C5-4857-A3B9-1AB7FAF3324D}" type="parTrans" cxnId="{2B9E9B05-D599-441B-AE84-C960B26AF47F}">
      <dgm:prSet/>
      <dgm:spPr/>
      <dgm:t>
        <a:bodyPr/>
        <a:lstStyle/>
        <a:p>
          <a:endParaRPr lang="en-CA"/>
        </a:p>
      </dgm:t>
    </dgm:pt>
    <dgm:pt modelId="{2A17CC82-1489-4C62-AFED-25A4FB6234A5}" type="sibTrans" cxnId="{2B9E9B05-D599-441B-AE84-C960B26AF47F}">
      <dgm:prSet/>
      <dgm:spPr/>
      <dgm:t>
        <a:bodyPr/>
        <a:lstStyle/>
        <a:p>
          <a:endParaRPr lang="en-CA"/>
        </a:p>
      </dgm:t>
    </dgm:pt>
    <dgm:pt modelId="{2694A072-3232-4CAE-9304-0F949E51EC3F}" type="pres">
      <dgm:prSet presAssocID="{4B1E5D76-EAD0-4F81-982E-643EEEE9F71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2A4C262-C7EA-4911-8B95-762CA1C2F481}" type="pres">
      <dgm:prSet presAssocID="{B39D1369-643F-410C-AF44-7EF87778D069}" presName="composite" presStyleCnt="0"/>
      <dgm:spPr/>
    </dgm:pt>
    <dgm:pt modelId="{5DF2584B-9A10-4E4E-A554-6D4EA195D520}" type="pres">
      <dgm:prSet presAssocID="{B39D1369-643F-410C-AF44-7EF87778D069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285AD628-D599-4412-97BD-E089C975C8D2}" type="pres">
      <dgm:prSet presAssocID="{B39D1369-643F-410C-AF44-7EF87778D06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FDF0E1C9-ED65-4ABF-AE52-65ABFFCF9ED7}" type="pres">
      <dgm:prSet presAssocID="{B39D1369-643F-410C-AF44-7EF87778D069}" presName="Accent" presStyleLbl="parChTrans1D1" presStyleIdx="0" presStyleCnt="4"/>
      <dgm:spPr/>
    </dgm:pt>
    <dgm:pt modelId="{369B468B-2C3A-4B68-918D-F5DB6D4646D6}" type="pres">
      <dgm:prSet presAssocID="{B39D1369-643F-410C-AF44-7EF87778D069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49140EE3-F4D2-495A-8694-6E6B92209B94}" type="pres">
      <dgm:prSet presAssocID="{D322503B-BBCD-40FE-8822-D40DE3F94F05}" presName="sibTrans" presStyleCnt="0"/>
      <dgm:spPr/>
    </dgm:pt>
    <dgm:pt modelId="{042E3955-D8DE-4D56-AFB5-C01D4C401F9B}" type="pres">
      <dgm:prSet presAssocID="{62532FE2-9032-4EA6-9CDA-0D27EE992CCA}" presName="composite" presStyleCnt="0"/>
      <dgm:spPr/>
    </dgm:pt>
    <dgm:pt modelId="{89A03E46-C48E-48D2-9D73-DB13A7F015B7}" type="pres">
      <dgm:prSet presAssocID="{62532FE2-9032-4EA6-9CDA-0D27EE992CCA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279DF165-F160-4E92-B51E-635020ED024A}" type="pres">
      <dgm:prSet presAssocID="{62532FE2-9032-4EA6-9CDA-0D27EE992CCA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8B7892A-B1C6-455B-A8AA-8D14E6C101E6}" type="pres">
      <dgm:prSet presAssocID="{62532FE2-9032-4EA6-9CDA-0D27EE992CCA}" presName="Accent" presStyleLbl="parChTrans1D1" presStyleIdx="1" presStyleCnt="4"/>
      <dgm:spPr/>
    </dgm:pt>
    <dgm:pt modelId="{DEF6FCED-E68E-44DC-B4D8-D1052D66F79D}" type="pres">
      <dgm:prSet presAssocID="{62532FE2-9032-4EA6-9CDA-0D27EE992CCA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D1FFD683-26E4-443B-8F79-545F5642B92E}" type="pres">
      <dgm:prSet presAssocID="{BD5B428F-F444-410B-9391-09466A2E01AE}" presName="sibTrans" presStyleCnt="0"/>
      <dgm:spPr/>
    </dgm:pt>
    <dgm:pt modelId="{72AF642C-7D7E-49E7-8787-2642FCEDA9A7}" type="pres">
      <dgm:prSet presAssocID="{1D8C9310-EBD3-4D1E-BB50-B7FF0EF77CBA}" presName="composite" presStyleCnt="0"/>
      <dgm:spPr/>
    </dgm:pt>
    <dgm:pt modelId="{AA21B1F7-E9A3-4EF6-AC02-A5EEB65B1340}" type="pres">
      <dgm:prSet presAssocID="{1D8C9310-EBD3-4D1E-BB50-B7FF0EF77CBA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5A5C93AC-C3EC-436D-95BB-3468AFC9EE9D}" type="pres">
      <dgm:prSet presAssocID="{1D8C9310-EBD3-4D1E-BB50-B7FF0EF77CBA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1CA4825E-D601-4B90-B4DB-7CE073656EF2}" type="pres">
      <dgm:prSet presAssocID="{1D8C9310-EBD3-4D1E-BB50-B7FF0EF77CBA}" presName="Accent" presStyleLbl="parChTrans1D1" presStyleIdx="2" presStyleCnt="4"/>
      <dgm:spPr/>
    </dgm:pt>
    <dgm:pt modelId="{322E8F86-10B4-4C8C-A1B4-ABA7490CA099}" type="pres">
      <dgm:prSet presAssocID="{1D8C9310-EBD3-4D1E-BB50-B7FF0EF77CBA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B51FB7F9-B75B-46AE-9656-5503E19B58C3}" type="pres">
      <dgm:prSet presAssocID="{AF4062DF-67C1-4CD4-8A07-E7A779DC0168}" presName="sibTrans" presStyleCnt="0"/>
      <dgm:spPr/>
    </dgm:pt>
    <dgm:pt modelId="{B482E07E-E449-43E5-B9ED-740E247AC66E}" type="pres">
      <dgm:prSet presAssocID="{C1092B47-EDA9-4CFA-BD8D-CC8E302849F5}" presName="composite" presStyleCnt="0"/>
      <dgm:spPr/>
    </dgm:pt>
    <dgm:pt modelId="{1947C472-E5D1-4831-92C9-F41C7AB8F07F}" type="pres">
      <dgm:prSet presAssocID="{C1092B47-EDA9-4CFA-BD8D-CC8E302849F5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9D67FAC4-FCFA-43C2-AD55-1BBB89AA9A1A}" type="pres">
      <dgm:prSet presAssocID="{C1092B47-EDA9-4CFA-BD8D-CC8E302849F5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47283766-F5F5-4453-ADF8-CEB32EF5B445}" type="pres">
      <dgm:prSet presAssocID="{C1092B47-EDA9-4CFA-BD8D-CC8E302849F5}" presName="Accent" presStyleLbl="parChTrans1D1" presStyleIdx="3" presStyleCnt="4"/>
      <dgm:spPr/>
    </dgm:pt>
    <dgm:pt modelId="{DDEC9AC4-FFDD-4F6B-A110-6E61476D122C}" type="pres">
      <dgm:prSet presAssocID="{C1092B47-EDA9-4CFA-BD8D-CC8E302849F5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2B9E9B05-D599-441B-AE84-C960B26AF47F}" srcId="{C1092B47-EDA9-4CFA-BD8D-CC8E302849F5}" destId="{8D3C9823-1736-4A3E-90C7-467932800CED}" srcOrd="1" destOrd="0" parTransId="{BADFECAC-A2C5-4857-A3B9-1AB7FAF3324D}" sibTransId="{2A17CC82-1489-4C62-AFED-25A4FB6234A5}"/>
    <dgm:cxn modelId="{1FC3240E-7443-45CB-8031-5470269B300B}" srcId="{4B1E5D76-EAD0-4F81-982E-643EEEE9F71B}" destId="{62532FE2-9032-4EA6-9CDA-0D27EE992CCA}" srcOrd="1" destOrd="0" parTransId="{6F459A8C-63CE-42B0-A808-5F1D4925035F}" sibTransId="{BD5B428F-F444-410B-9391-09466A2E01AE}"/>
    <dgm:cxn modelId="{501AB421-5847-497F-925A-000B2CEB44CF}" srcId="{1D8C9310-EBD3-4D1E-BB50-B7FF0EF77CBA}" destId="{71EE4E70-29CC-4C29-9C17-153B76F9A68C}" srcOrd="1" destOrd="0" parTransId="{3F8A1DD3-6FD6-4BE4-8602-FCC7C447C7DA}" sibTransId="{EC3F2723-F59F-4088-8BB5-6BAE5B5692D2}"/>
    <dgm:cxn modelId="{30AA3228-6F9A-4252-A614-789478A1CA4A}" type="presOf" srcId="{B39D1369-643F-410C-AF44-7EF87778D069}" destId="{285AD628-D599-4412-97BD-E089C975C8D2}" srcOrd="0" destOrd="0" presId="urn:microsoft.com/office/officeart/2011/layout/TabList"/>
    <dgm:cxn modelId="{B26E4128-86FA-4984-A0D5-9922BDE788FF}" type="presOf" srcId="{62532FE2-9032-4EA6-9CDA-0D27EE992CCA}" destId="{279DF165-F160-4E92-B51E-635020ED024A}" srcOrd="0" destOrd="0" presId="urn:microsoft.com/office/officeart/2011/layout/TabList"/>
    <dgm:cxn modelId="{34BAB32A-6220-4EE5-84D9-7EF42E95F44E}" type="presOf" srcId="{4B1E5D76-EAD0-4F81-982E-643EEEE9F71B}" destId="{2694A072-3232-4CAE-9304-0F949E51EC3F}" srcOrd="0" destOrd="0" presId="urn:microsoft.com/office/officeart/2011/layout/TabList"/>
    <dgm:cxn modelId="{2AF0A32C-BEE2-4507-B4DA-10A2932374EF}" type="presOf" srcId="{8F4EA69E-91EE-40CA-B525-ABDAC9026B36}" destId="{369B468B-2C3A-4B68-918D-F5DB6D4646D6}" srcOrd="0" destOrd="0" presId="urn:microsoft.com/office/officeart/2011/layout/TabList"/>
    <dgm:cxn modelId="{D6EA6738-2A45-4689-B843-7D9A65EF6580}" srcId="{1D8C9310-EBD3-4D1E-BB50-B7FF0EF77CBA}" destId="{9A8A0C44-26B1-4D9E-B0CC-CD69CE855CE9}" srcOrd="0" destOrd="0" parTransId="{48795BDC-64E4-4501-BDC6-DAA2485B9B87}" sibTransId="{127895DD-A9BE-47C1-8287-6DEC884F1348}"/>
    <dgm:cxn modelId="{A191FF4A-4F90-4090-A726-CA55481E59FA}" type="presOf" srcId="{1D8C9310-EBD3-4D1E-BB50-B7FF0EF77CBA}" destId="{5A5C93AC-C3EC-436D-95BB-3468AFC9EE9D}" srcOrd="0" destOrd="0" presId="urn:microsoft.com/office/officeart/2011/layout/TabList"/>
    <dgm:cxn modelId="{D83F7F50-A8E4-49B8-8D1E-FF9CD7B8967C}" srcId="{4B1E5D76-EAD0-4F81-982E-643EEEE9F71B}" destId="{C1092B47-EDA9-4CFA-BD8D-CC8E302849F5}" srcOrd="3" destOrd="0" parTransId="{A805A17A-AACF-4709-83CD-69E64D09A725}" sibTransId="{7065C6A8-953D-4514-9861-2E8E5D8B28BE}"/>
    <dgm:cxn modelId="{DAACB971-D891-4A39-A07C-B9B61BF93A6C}" type="presOf" srcId="{E6B37E4D-FB81-49B0-ACDD-5458DED84861}" destId="{DEF6FCED-E68E-44DC-B4D8-D1052D66F79D}" srcOrd="0" destOrd="0" presId="urn:microsoft.com/office/officeart/2011/layout/TabList"/>
    <dgm:cxn modelId="{7D0F1B53-5357-4003-A1C8-1EA18BD3657F}" type="presOf" srcId="{8D3C9823-1736-4A3E-90C7-467932800CED}" destId="{DDEC9AC4-FFDD-4F6B-A110-6E61476D122C}" srcOrd="0" destOrd="0" presId="urn:microsoft.com/office/officeart/2011/layout/TabList"/>
    <dgm:cxn modelId="{AC883653-D6D3-4931-98AC-1E381B926828}" srcId="{4B1E5D76-EAD0-4F81-982E-643EEEE9F71B}" destId="{B39D1369-643F-410C-AF44-7EF87778D069}" srcOrd="0" destOrd="0" parTransId="{C0924B4C-1020-4BF2-8CDD-C5B6C44DABB7}" sibTransId="{D322503B-BBCD-40FE-8822-D40DE3F94F05}"/>
    <dgm:cxn modelId="{84C97155-5C61-4731-A774-0C1B1C0117AA}" type="presOf" srcId="{9A8A0C44-26B1-4D9E-B0CC-CD69CE855CE9}" destId="{AA21B1F7-E9A3-4EF6-AC02-A5EEB65B1340}" srcOrd="0" destOrd="0" presId="urn:microsoft.com/office/officeart/2011/layout/TabList"/>
    <dgm:cxn modelId="{7FBC7176-E07B-4FE4-830B-ED75F564A48B}" type="presOf" srcId="{C1092B47-EDA9-4CFA-BD8D-CC8E302849F5}" destId="{9D67FAC4-FCFA-43C2-AD55-1BBB89AA9A1A}" srcOrd="0" destOrd="0" presId="urn:microsoft.com/office/officeart/2011/layout/TabList"/>
    <dgm:cxn modelId="{A84F8394-B299-426B-AB14-5EA89FD9CE0B}" srcId="{62532FE2-9032-4EA6-9CDA-0D27EE992CCA}" destId="{E6B37E4D-FB81-49B0-ACDD-5458DED84861}" srcOrd="1" destOrd="0" parTransId="{2D4DC53B-C3AD-4EE2-B192-88CE7DDE7C37}" sibTransId="{239955BF-FCFC-4257-BF08-7694F40AC6EA}"/>
    <dgm:cxn modelId="{FF4F9996-FDE0-4AD1-9032-815B8B2077B3}" srcId="{4B1E5D76-EAD0-4F81-982E-643EEEE9F71B}" destId="{1D8C9310-EBD3-4D1E-BB50-B7FF0EF77CBA}" srcOrd="2" destOrd="0" parTransId="{1DDBAD79-6747-410B-8DF3-F6AA4837919D}" sibTransId="{AF4062DF-67C1-4CD4-8A07-E7A779DC0168}"/>
    <dgm:cxn modelId="{95748798-7957-49DF-89D2-0087AD465270}" srcId="{C1092B47-EDA9-4CFA-BD8D-CC8E302849F5}" destId="{01B4AEDF-7105-4931-84A5-366676E9DCCB}" srcOrd="0" destOrd="0" parTransId="{A014507A-6433-4529-9776-327C75C92909}" sibTransId="{A80F2319-E28C-45F7-AF7B-AF99F2647F50}"/>
    <dgm:cxn modelId="{83B1AF98-AB15-436F-8A0A-457AB95F3772}" type="presOf" srcId="{D9BD77EF-4C50-449B-9280-51C475CC4067}" destId="{5DF2584B-9A10-4E4E-A554-6D4EA195D520}" srcOrd="0" destOrd="0" presId="urn:microsoft.com/office/officeart/2011/layout/TabList"/>
    <dgm:cxn modelId="{C40F51A5-9330-4909-B989-25DE4E2A7349}" type="presOf" srcId="{01B4AEDF-7105-4931-84A5-366676E9DCCB}" destId="{1947C472-E5D1-4831-92C9-F41C7AB8F07F}" srcOrd="0" destOrd="0" presId="urn:microsoft.com/office/officeart/2011/layout/TabList"/>
    <dgm:cxn modelId="{7C4CFEA6-A092-4B6E-8EFB-663660739EB0}" type="presOf" srcId="{DD2CFEDD-D11E-46B8-80DB-63DB14CADEA1}" destId="{89A03E46-C48E-48D2-9D73-DB13A7F015B7}" srcOrd="0" destOrd="0" presId="urn:microsoft.com/office/officeart/2011/layout/TabList"/>
    <dgm:cxn modelId="{D06DAEC2-972D-4694-9E5C-1BD70373220E}" type="presOf" srcId="{71EE4E70-29CC-4C29-9C17-153B76F9A68C}" destId="{322E8F86-10B4-4C8C-A1B4-ABA7490CA099}" srcOrd="0" destOrd="0" presId="urn:microsoft.com/office/officeart/2011/layout/TabList"/>
    <dgm:cxn modelId="{663383CA-38D2-43A4-B710-22BEEE742719}" srcId="{B39D1369-643F-410C-AF44-7EF87778D069}" destId="{8F4EA69E-91EE-40CA-B525-ABDAC9026B36}" srcOrd="1" destOrd="0" parTransId="{A7A2B269-B806-4693-9071-54D3D2C4E6C6}" sibTransId="{DD9589D3-E8A2-45CD-BA41-061C0C1465E5}"/>
    <dgm:cxn modelId="{6A443CE3-F85A-47F5-8FD7-FBA4DE933ACA}" srcId="{B39D1369-643F-410C-AF44-7EF87778D069}" destId="{D9BD77EF-4C50-449B-9280-51C475CC4067}" srcOrd="0" destOrd="0" parTransId="{18F240E1-6472-43D8-BE81-D3F8625501CE}" sibTransId="{79AA8F05-0292-43C7-AC34-58900ABA02FE}"/>
    <dgm:cxn modelId="{21950AF4-D113-4D20-9616-287776398203}" srcId="{62532FE2-9032-4EA6-9CDA-0D27EE992CCA}" destId="{DD2CFEDD-D11E-46B8-80DB-63DB14CADEA1}" srcOrd="0" destOrd="0" parTransId="{EA1C74F0-2046-45A3-BA65-279B92DABD12}" sibTransId="{0021C75B-F1F2-4B5E-A5CC-7533F67DE6C7}"/>
    <dgm:cxn modelId="{CD4D957A-0BDF-46FF-9F85-BB85E22A6819}" type="presParOf" srcId="{2694A072-3232-4CAE-9304-0F949E51EC3F}" destId="{42A4C262-C7EA-4911-8B95-762CA1C2F481}" srcOrd="0" destOrd="0" presId="urn:microsoft.com/office/officeart/2011/layout/TabList"/>
    <dgm:cxn modelId="{8B928F11-E8FA-4DCA-875A-E75171E36D95}" type="presParOf" srcId="{42A4C262-C7EA-4911-8B95-762CA1C2F481}" destId="{5DF2584B-9A10-4E4E-A554-6D4EA195D520}" srcOrd="0" destOrd="0" presId="urn:microsoft.com/office/officeart/2011/layout/TabList"/>
    <dgm:cxn modelId="{F9BFAF85-4CD2-4A36-9A70-D657603AEF15}" type="presParOf" srcId="{42A4C262-C7EA-4911-8B95-762CA1C2F481}" destId="{285AD628-D599-4412-97BD-E089C975C8D2}" srcOrd="1" destOrd="0" presId="urn:microsoft.com/office/officeart/2011/layout/TabList"/>
    <dgm:cxn modelId="{B7FD34EA-D827-4ACD-9BF5-BCEAFA3FF296}" type="presParOf" srcId="{42A4C262-C7EA-4911-8B95-762CA1C2F481}" destId="{FDF0E1C9-ED65-4ABF-AE52-65ABFFCF9ED7}" srcOrd="2" destOrd="0" presId="urn:microsoft.com/office/officeart/2011/layout/TabList"/>
    <dgm:cxn modelId="{32521217-7FD7-46C5-8232-B3F3A7631A14}" type="presParOf" srcId="{2694A072-3232-4CAE-9304-0F949E51EC3F}" destId="{369B468B-2C3A-4B68-918D-F5DB6D4646D6}" srcOrd="1" destOrd="0" presId="urn:microsoft.com/office/officeart/2011/layout/TabList"/>
    <dgm:cxn modelId="{26B3AFAD-24E1-4E2F-918E-CBEB40F150B3}" type="presParOf" srcId="{2694A072-3232-4CAE-9304-0F949E51EC3F}" destId="{49140EE3-F4D2-495A-8694-6E6B92209B94}" srcOrd="2" destOrd="0" presId="urn:microsoft.com/office/officeart/2011/layout/TabList"/>
    <dgm:cxn modelId="{8366F866-ED97-4AEF-B305-7ED049AF0B1C}" type="presParOf" srcId="{2694A072-3232-4CAE-9304-0F949E51EC3F}" destId="{042E3955-D8DE-4D56-AFB5-C01D4C401F9B}" srcOrd="3" destOrd="0" presId="urn:microsoft.com/office/officeart/2011/layout/TabList"/>
    <dgm:cxn modelId="{E4FB201F-0D04-4A98-B16B-8336D41A6E3F}" type="presParOf" srcId="{042E3955-D8DE-4D56-AFB5-C01D4C401F9B}" destId="{89A03E46-C48E-48D2-9D73-DB13A7F015B7}" srcOrd="0" destOrd="0" presId="urn:microsoft.com/office/officeart/2011/layout/TabList"/>
    <dgm:cxn modelId="{9A96170D-B78A-4DEF-8C23-ABB50C439C99}" type="presParOf" srcId="{042E3955-D8DE-4D56-AFB5-C01D4C401F9B}" destId="{279DF165-F160-4E92-B51E-635020ED024A}" srcOrd="1" destOrd="0" presId="urn:microsoft.com/office/officeart/2011/layout/TabList"/>
    <dgm:cxn modelId="{8D5A420A-F7B2-4EDF-B691-FAFE734B83A7}" type="presParOf" srcId="{042E3955-D8DE-4D56-AFB5-C01D4C401F9B}" destId="{48B7892A-B1C6-455B-A8AA-8D14E6C101E6}" srcOrd="2" destOrd="0" presId="urn:microsoft.com/office/officeart/2011/layout/TabList"/>
    <dgm:cxn modelId="{858EF499-7B60-4CAE-8311-BB5E0B818FA7}" type="presParOf" srcId="{2694A072-3232-4CAE-9304-0F949E51EC3F}" destId="{DEF6FCED-E68E-44DC-B4D8-D1052D66F79D}" srcOrd="4" destOrd="0" presId="urn:microsoft.com/office/officeart/2011/layout/TabList"/>
    <dgm:cxn modelId="{60CE4C2C-ADFE-4637-B02F-709ABB7DA3E6}" type="presParOf" srcId="{2694A072-3232-4CAE-9304-0F949E51EC3F}" destId="{D1FFD683-26E4-443B-8F79-545F5642B92E}" srcOrd="5" destOrd="0" presId="urn:microsoft.com/office/officeart/2011/layout/TabList"/>
    <dgm:cxn modelId="{69D1839E-804D-481A-BBF9-C1D4C403DF4C}" type="presParOf" srcId="{2694A072-3232-4CAE-9304-0F949E51EC3F}" destId="{72AF642C-7D7E-49E7-8787-2642FCEDA9A7}" srcOrd="6" destOrd="0" presId="urn:microsoft.com/office/officeart/2011/layout/TabList"/>
    <dgm:cxn modelId="{659B3673-010B-4064-A64E-DE1EF5C750AB}" type="presParOf" srcId="{72AF642C-7D7E-49E7-8787-2642FCEDA9A7}" destId="{AA21B1F7-E9A3-4EF6-AC02-A5EEB65B1340}" srcOrd="0" destOrd="0" presId="urn:microsoft.com/office/officeart/2011/layout/TabList"/>
    <dgm:cxn modelId="{79AE2A3D-355E-49A6-AD83-D5EA3FD43031}" type="presParOf" srcId="{72AF642C-7D7E-49E7-8787-2642FCEDA9A7}" destId="{5A5C93AC-C3EC-436D-95BB-3468AFC9EE9D}" srcOrd="1" destOrd="0" presId="urn:microsoft.com/office/officeart/2011/layout/TabList"/>
    <dgm:cxn modelId="{3BF64F24-7435-4CCB-AFDF-1DB5D1D71FCB}" type="presParOf" srcId="{72AF642C-7D7E-49E7-8787-2642FCEDA9A7}" destId="{1CA4825E-D601-4B90-B4DB-7CE073656EF2}" srcOrd="2" destOrd="0" presId="urn:microsoft.com/office/officeart/2011/layout/TabList"/>
    <dgm:cxn modelId="{3FDA1C8C-33B2-4B71-AB58-D17AA1E06D2F}" type="presParOf" srcId="{2694A072-3232-4CAE-9304-0F949E51EC3F}" destId="{322E8F86-10B4-4C8C-A1B4-ABA7490CA099}" srcOrd="7" destOrd="0" presId="urn:microsoft.com/office/officeart/2011/layout/TabList"/>
    <dgm:cxn modelId="{19BA5D3A-FF0A-4AB6-9972-7D09E599008C}" type="presParOf" srcId="{2694A072-3232-4CAE-9304-0F949E51EC3F}" destId="{B51FB7F9-B75B-46AE-9656-5503E19B58C3}" srcOrd="8" destOrd="0" presId="urn:microsoft.com/office/officeart/2011/layout/TabList"/>
    <dgm:cxn modelId="{4DC948DA-8D74-4501-A185-CD33CFE0E2BE}" type="presParOf" srcId="{2694A072-3232-4CAE-9304-0F949E51EC3F}" destId="{B482E07E-E449-43E5-B9ED-740E247AC66E}" srcOrd="9" destOrd="0" presId="urn:microsoft.com/office/officeart/2011/layout/TabList"/>
    <dgm:cxn modelId="{D8A6FCAF-3D72-4FF7-92D4-7100A481D798}" type="presParOf" srcId="{B482E07E-E449-43E5-B9ED-740E247AC66E}" destId="{1947C472-E5D1-4831-92C9-F41C7AB8F07F}" srcOrd="0" destOrd="0" presId="urn:microsoft.com/office/officeart/2011/layout/TabList"/>
    <dgm:cxn modelId="{9F34DB2F-4009-4F17-87F0-66CF786DBA58}" type="presParOf" srcId="{B482E07E-E449-43E5-B9ED-740E247AC66E}" destId="{9D67FAC4-FCFA-43C2-AD55-1BBB89AA9A1A}" srcOrd="1" destOrd="0" presId="urn:microsoft.com/office/officeart/2011/layout/TabList"/>
    <dgm:cxn modelId="{7C9D7A8C-3F15-4DB0-833B-065033D45A41}" type="presParOf" srcId="{B482E07E-E449-43E5-B9ED-740E247AC66E}" destId="{47283766-F5F5-4453-ADF8-CEB32EF5B445}" srcOrd="2" destOrd="0" presId="urn:microsoft.com/office/officeart/2011/layout/TabList"/>
    <dgm:cxn modelId="{422AF06F-8D76-46E0-A386-C658C355F74B}" type="presParOf" srcId="{2694A072-3232-4CAE-9304-0F949E51EC3F}" destId="{DDEC9AC4-FFDD-4F6B-A110-6E61476D122C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83766-F5F5-4453-ADF8-CEB32EF5B445}">
      <dsp:nvSpPr>
        <dsp:cNvPr id="0" name=""/>
        <dsp:cNvSpPr/>
      </dsp:nvSpPr>
      <dsp:spPr>
        <a:xfrm>
          <a:off x="0" y="4530728"/>
          <a:ext cx="1064132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4825E-D601-4B90-B4DB-7CE073656EF2}">
      <dsp:nvSpPr>
        <dsp:cNvPr id="0" name=""/>
        <dsp:cNvSpPr/>
      </dsp:nvSpPr>
      <dsp:spPr>
        <a:xfrm>
          <a:off x="0" y="3169554"/>
          <a:ext cx="1064132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7892A-B1C6-455B-A8AA-8D14E6C101E6}">
      <dsp:nvSpPr>
        <dsp:cNvPr id="0" name=""/>
        <dsp:cNvSpPr/>
      </dsp:nvSpPr>
      <dsp:spPr>
        <a:xfrm>
          <a:off x="0" y="1808380"/>
          <a:ext cx="1064132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E1C9-ED65-4ABF-AE52-65ABFFCF9ED7}">
      <dsp:nvSpPr>
        <dsp:cNvPr id="0" name=""/>
        <dsp:cNvSpPr/>
      </dsp:nvSpPr>
      <dsp:spPr>
        <a:xfrm>
          <a:off x="0" y="447206"/>
          <a:ext cx="1064132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2584B-9A10-4E4E-A554-6D4EA195D520}">
      <dsp:nvSpPr>
        <dsp:cNvPr id="0" name=""/>
        <dsp:cNvSpPr/>
      </dsp:nvSpPr>
      <dsp:spPr>
        <a:xfrm>
          <a:off x="2766743" y="963"/>
          <a:ext cx="7874577" cy="44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  319 identified threat activities across 108 properties</a:t>
          </a:r>
        </a:p>
      </dsp:txBody>
      <dsp:txXfrm>
        <a:off x="2766743" y="963"/>
        <a:ext cx="7874577" cy="446242"/>
      </dsp:txXfrm>
    </dsp:sp>
    <dsp:sp modelId="{285AD628-D599-4412-97BD-E089C975C8D2}">
      <dsp:nvSpPr>
        <dsp:cNvPr id="0" name=""/>
        <dsp:cNvSpPr/>
      </dsp:nvSpPr>
      <dsp:spPr>
        <a:xfrm>
          <a:off x="0" y="963"/>
          <a:ext cx="2766743" cy="4462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Oxford</a:t>
          </a:r>
        </a:p>
      </dsp:txBody>
      <dsp:txXfrm>
        <a:off x="21788" y="22751"/>
        <a:ext cx="2723167" cy="424454"/>
      </dsp:txXfrm>
    </dsp:sp>
    <dsp:sp modelId="{369B468B-2C3A-4B68-918D-F5DB6D4646D6}">
      <dsp:nvSpPr>
        <dsp:cNvPr id="0" name=""/>
        <dsp:cNvSpPr/>
      </dsp:nvSpPr>
      <dsp:spPr>
        <a:xfrm>
          <a:off x="0" y="447206"/>
          <a:ext cx="10641320" cy="89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2000" kern="1200" dirty="0"/>
        </a:p>
      </dsp:txBody>
      <dsp:txXfrm>
        <a:off x="0" y="447206"/>
        <a:ext cx="10641320" cy="892619"/>
      </dsp:txXfrm>
    </dsp:sp>
    <dsp:sp modelId="{89A03E46-C48E-48D2-9D73-DB13A7F015B7}">
      <dsp:nvSpPr>
        <dsp:cNvPr id="0" name=""/>
        <dsp:cNvSpPr/>
      </dsp:nvSpPr>
      <dsp:spPr>
        <a:xfrm>
          <a:off x="2766743" y="1362137"/>
          <a:ext cx="7874577" cy="44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  372 identified threat activities across 87 properties</a:t>
          </a:r>
        </a:p>
      </dsp:txBody>
      <dsp:txXfrm>
        <a:off x="2766743" y="1362137"/>
        <a:ext cx="7874577" cy="446242"/>
      </dsp:txXfrm>
    </dsp:sp>
    <dsp:sp modelId="{279DF165-F160-4E92-B51E-635020ED024A}">
      <dsp:nvSpPr>
        <dsp:cNvPr id="0" name=""/>
        <dsp:cNvSpPr/>
      </dsp:nvSpPr>
      <dsp:spPr>
        <a:xfrm>
          <a:off x="0" y="1362137"/>
          <a:ext cx="2766743" cy="4462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2354673"/>
            <a:satOff val="14534"/>
            <a:lumOff val="-2745"/>
            <a:alphaOff val="0"/>
          </a:schemeClr>
        </a:solidFill>
        <a:ln w="25400" cap="flat" cmpd="sng" algn="ctr">
          <a:solidFill>
            <a:schemeClr val="accent3">
              <a:hueOff val="2354673"/>
              <a:satOff val="14534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Norfolk</a:t>
          </a:r>
        </a:p>
      </dsp:txBody>
      <dsp:txXfrm>
        <a:off x="21788" y="1383925"/>
        <a:ext cx="2723167" cy="424454"/>
      </dsp:txXfrm>
    </dsp:sp>
    <dsp:sp modelId="{DEF6FCED-E68E-44DC-B4D8-D1052D66F79D}">
      <dsp:nvSpPr>
        <dsp:cNvPr id="0" name=""/>
        <dsp:cNvSpPr/>
      </dsp:nvSpPr>
      <dsp:spPr>
        <a:xfrm>
          <a:off x="0" y="1808380"/>
          <a:ext cx="10641320" cy="89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2000" kern="1200" dirty="0"/>
        </a:p>
      </dsp:txBody>
      <dsp:txXfrm>
        <a:off x="0" y="1808380"/>
        <a:ext cx="10641320" cy="892619"/>
      </dsp:txXfrm>
    </dsp:sp>
    <dsp:sp modelId="{AA21B1F7-E9A3-4EF6-AC02-A5EEB65B1340}">
      <dsp:nvSpPr>
        <dsp:cNvPr id="0" name=""/>
        <dsp:cNvSpPr/>
      </dsp:nvSpPr>
      <dsp:spPr>
        <a:xfrm>
          <a:off x="2766743" y="2723311"/>
          <a:ext cx="7874577" cy="44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  1 identified threat activity on 1 property</a:t>
          </a:r>
        </a:p>
      </dsp:txBody>
      <dsp:txXfrm>
        <a:off x="2766743" y="2723311"/>
        <a:ext cx="7874577" cy="446242"/>
      </dsp:txXfrm>
    </dsp:sp>
    <dsp:sp modelId="{5A5C93AC-C3EC-436D-95BB-3468AFC9EE9D}">
      <dsp:nvSpPr>
        <dsp:cNvPr id="0" name=""/>
        <dsp:cNvSpPr/>
      </dsp:nvSpPr>
      <dsp:spPr>
        <a:xfrm>
          <a:off x="0" y="2723311"/>
          <a:ext cx="2766743" cy="4462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4709345"/>
            <a:satOff val="29067"/>
            <a:lumOff val="-5490"/>
            <a:alphaOff val="0"/>
          </a:schemeClr>
        </a:solidFill>
        <a:ln w="25400" cap="flat" cmpd="sng" algn="ctr">
          <a:solidFill>
            <a:schemeClr val="accent3">
              <a:hueOff val="4709345"/>
              <a:satOff val="29067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Haldimand</a:t>
          </a:r>
        </a:p>
      </dsp:txBody>
      <dsp:txXfrm>
        <a:off x="21788" y="2745099"/>
        <a:ext cx="2723167" cy="424454"/>
      </dsp:txXfrm>
    </dsp:sp>
    <dsp:sp modelId="{322E8F86-10B4-4C8C-A1B4-ABA7490CA099}">
      <dsp:nvSpPr>
        <dsp:cNvPr id="0" name=""/>
        <dsp:cNvSpPr/>
      </dsp:nvSpPr>
      <dsp:spPr>
        <a:xfrm>
          <a:off x="0" y="3169554"/>
          <a:ext cx="10641320" cy="89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2000" kern="1200" dirty="0"/>
        </a:p>
      </dsp:txBody>
      <dsp:txXfrm>
        <a:off x="0" y="3169554"/>
        <a:ext cx="10641320" cy="892619"/>
      </dsp:txXfrm>
    </dsp:sp>
    <dsp:sp modelId="{1947C472-E5D1-4831-92C9-F41C7AB8F07F}">
      <dsp:nvSpPr>
        <dsp:cNvPr id="0" name=""/>
        <dsp:cNvSpPr/>
      </dsp:nvSpPr>
      <dsp:spPr>
        <a:xfrm>
          <a:off x="2766743" y="4084485"/>
          <a:ext cx="7874577" cy="446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500" kern="1200"/>
        </a:p>
      </dsp:txBody>
      <dsp:txXfrm>
        <a:off x="2766743" y="4084485"/>
        <a:ext cx="7874577" cy="446242"/>
      </dsp:txXfrm>
    </dsp:sp>
    <dsp:sp modelId="{9D67FAC4-FCFA-43C2-AD55-1BBB89AA9A1A}">
      <dsp:nvSpPr>
        <dsp:cNvPr id="0" name=""/>
        <dsp:cNvSpPr/>
      </dsp:nvSpPr>
      <dsp:spPr>
        <a:xfrm>
          <a:off x="0" y="4084485"/>
          <a:ext cx="2766743" cy="4462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7064018"/>
            <a:satOff val="43601"/>
            <a:lumOff val="-8235"/>
            <a:alphaOff val="0"/>
          </a:schemeClr>
        </a:solidFill>
        <a:ln w="25400" cap="flat" cmpd="sng" algn="ctr">
          <a:solidFill>
            <a:schemeClr val="accent3">
              <a:hueOff val="7064018"/>
              <a:satOff val="43601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Bayham</a:t>
          </a:r>
        </a:p>
      </dsp:txBody>
      <dsp:txXfrm>
        <a:off x="21788" y="4106273"/>
        <a:ext cx="2723167" cy="424454"/>
      </dsp:txXfrm>
    </dsp:sp>
    <dsp:sp modelId="{DDEC9AC4-FFDD-4F6B-A110-6E61476D122C}">
      <dsp:nvSpPr>
        <dsp:cNvPr id="0" name=""/>
        <dsp:cNvSpPr/>
      </dsp:nvSpPr>
      <dsp:spPr>
        <a:xfrm>
          <a:off x="0" y="4530728"/>
          <a:ext cx="10641320" cy="89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2000" kern="1200"/>
        </a:p>
      </dsp:txBody>
      <dsp:txXfrm>
        <a:off x="0" y="4530728"/>
        <a:ext cx="10641320" cy="89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91341-FA66-4138-A5F1-C064740F595B}" type="datetimeFigureOut">
              <a:rPr lang="en-CA" smtClean="0"/>
              <a:t>2025-11-05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B7B62-8F29-4E02-9D74-53FCA54DCF6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4535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03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03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E9C0C6-02A0-4579-B29B-0AB995119A87}" type="datetimeFigureOut">
              <a:rPr lang="en-CA"/>
              <a:pPr>
                <a:defRPr/>
              </a:pPr>
              <a:t>2025-11-05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2150"/>
            <a:ext cx="61468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03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9033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5CFD80-6EFA-49A3-8400-03BC19636DF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2089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8966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484" algn="l" defTabSz="1088966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966" algn="l" defTabSz="1088966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5038" algn="l" defTabSz="1088966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9521" algn="l" defTabSz="1088966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5681" algn="l" defTabSz="10902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0818" algn="l" defTabSz="10902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5953" algn="l" defTabSz="10902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090" algn="l" defTabSz="10902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424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E39-C8FE-A83E-DE1F-9470936A6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C2392-7E46-95E3-66D8-7A8E41162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B38A1-B6D3-E17F-8BF7-AC3A03D94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67DFB-92F4-14C8-9C40-13330A353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468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2123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1238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FD0C6-0ADD-B493-57E8-0B284AB39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204AB-9933-66F2-1EBC-2F2F2DF33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79BFFF-CCE0-02D6-84F7-E44E1F11C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1A2C5-A719-8AD8-E119-557ACAEE4A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0695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65EA8-CA69-F236-A758-7892826BF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D6F28-7F89-6BEE-512F-9F7CB7152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879C30-93FB-1991-1CDD-65538226F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8E772-A138-824B-CAFB-6DFF3E20A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5951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6843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F955C-AF15-1D2F-E399-429088726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C9A905-108C-0082-BAAF-E6A8DE1282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E0A8DD-8423-3C70-37F7-D4F4B3DAC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67C9C-5717-BEDE-7D89-2F64B94571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112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11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385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935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5608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34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886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A1B2D-3826-DF16-D5FA-949ED2DE7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7C2FA-F4C6-FDBB-4E5C-7B78EC8D5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0ADFD1-CA97-FD70-A0FE-EDCF12226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F57F1-E940-1FF6-BD17-764DAB462C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289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825C9-B196-2DA0-1647-03064BAB9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C0E283-6796-0308-57E7-08285D08F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A3BDF-37AA-3ED4-4C19-8C21CBA9B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8B403-3DCD-FDB9-90C3-7FB64FCCC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CFD80-6EFA-49A3-8400-03BC19636DF4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510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38525"/>
            <a:ext cx="12204700" cy="3438525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100" baseline="0"/>
            </a:lvl1pPr>
          </a:lstStyle>
          <a:p>
            <a:pPr lvl="0"/>
            <a:r>
              <a:rPr lang="en-US" noProof="0" dirty="0"/>
              <a:t>Click to add quality, professional image.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1825749"/>
            <a:ext cx="4014118" cy="1612776"/>
          </a:xfrm>
          <a:solidFill>
            <a:srgbClr val="00853E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467975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545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Meeting name</a:t>
            </a:r>
            <a:br>
              <a:rPr lang="en-US"/>
            </a:br>
            <a:r>
              <a:rPr lang="en-US"/>
              <a:t>and/or date</a:t>
            </a:r>
            <a:endParaRPr lang="en-CA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0" y="-16783"/>
            <a:ext cx="12204700" cy="1871132"/>
          </a:xfrm>
          <a:solidFill>
            <a:srgbClr val="00447C"/>
          </a:solidFill>
        </p:spPr>
        <p:txBody>
          <a:bodyPr>
            <a:normAutofit/>
          </a:bodyPr>
          <a:lstStyle>
            <a:lvl1pPr marL="467975">
              <a:defRPr sz="5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(one line)</a:t>
            </a:r>
            <a:endParaRPr lang="en-CA"/>
          </a:p>
        </p:txBody>
      </p:sp>
      <p:pic>
        <p:nvPicPr>
          <p:cNvPr id="6" name="Picture 2" descr="\\GRFS\files\Watershed Plans\3 Source Protection Program\Administration\Logos and Letterhead\CO_ Source Water Protection logos_2017\English\CO_DWSP_Logo_E_H-LESPR-01.jpg">
            <a:extLst>
              <a:ext uri="{FF2B5EF4-FFF2-40B4-BE49-F238E27FC236}">
                <a16:creationId xmlns:a16="http://schemas.microsoft.com/office/drawing/2014/main" id="{40D61D5E-D753-4565-9782-1270C3F0E9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34" y="1911692"/>
            <a:ext cx="7576002" cy="15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6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121150" y="923925"/>
            <a:ext cx="8083550" cy="5953125"/>
          </a:xfrm>
        </p:spPr>
        <p:txBody>
          <a:bodyPr/>
          <a:lstStyle>
            <a:lvl1pPr marL="0" marR="0" indent="0" algn="l" defTabSz="108896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00" baseline="0"/>
            </a:lvl1pPr>
          </a:lstStyle>
          <a:p>
            <a:pPr lvl="0"/>
            <a:r>
              <a:rPr lang="en-US" dirty="0"/>
              <a:t>Add quality image here by clicking on the picture icon below. Remember images should extend right to edge of the slide.</a:t>
            </a:r>
          </a:p>
          <a:p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3925"/>
            <a:ext cx="4121150" cy="5953125"/>
          </a:xfrm>
          <a:solidFill>
            <a:srgbClr val="00853E"/>
          </a:solidFill>
        </p:spPr>
        <p:txBody>
          <a:bodyPr lIns="143992" tIns="503973" rIns="215989"/>
          <a:lstStyle>
            <a:lvl1pPr marL="455988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3200" baseline="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short sentence here and keep it simple.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445" y="-633"/>
            <a:ext cx="12209145" cy="969264"/>
          </a:xfrm>
          <a:solidFill>
            <a:srgbClr val="00447C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467975" algn="l">
              <a:defRPr sz="38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63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ll-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923925"/>
            <a:ext cx="12204700" cy="5953125"/>
          </a:xfrm>
        </p:spPr>
        <p:txBody>
          <a:bodyPr/>
          <a:lstStyle>
            <a:lvl1pPr marL="0" marR="0" indent="0" algn="l" defTabSz="108896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00" baseline="0"/>
            </a:lvl1pPr>
          </a:lstStyle>
          <a:p>
            <a:pPr lvl="0"/>
            <a:r>
              <a:rPr lang="en-US" dirty="0"/>
              <a:t>Add quality image here by clicking on the picture icon below. Remember images should extend right to edge of the slide.</a:t>
            </a:r>
          </a:p>
          <a:p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016750" y="4200525"/>
            <a:ext cx="3810001" cy="1600200"/>
          </a:xfrm>
          <a:solidFill>
            <a:srgbClr val="00853E"/>
          </a:solidFill>
        </p:spPr>
        <p:txBody>
          <a:bodyPr lIns="143992" tIns="287985" rIns="143992"/>
          <a:lstStyle>
            <a:lvl1pPr marL="251986" indent="0">
              <a:spcBef>
                <a:spcPts val="1200"/>
              </a:spcBef>
              <a:buNone/>
              <a:defRPr sz="27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call-out text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445" y="-633"/>
            <a:ext cx="12209145" cy="969264"/>
          </a:xfrm>
          <a:solidFill>
            <a:srgbClr val="00447C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467975" algn="l">
              <a:defRPr sz="3800" b="1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84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/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40342" y="923925"/>
            <a:ext cx="4883151" cy="5953125"/>
          </a:xfrm>
        </p:spPr>
        <p:txBody>
          <a:bodyPr/>
          <a:lstStyle>
            <a:lvl1pPr marL="0" marR="0" indent="0" algn="l" defTabSz="108896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00" baseline="0"/>
            </a:lvl1pPr>
          </a:lstStyle>
          <a:p>
            <a:pPr lvl="0"/>
            <a:r>
              <a:rPr lang="en-US" dirty="0"/>
              <a:t>Add quality image here by clicking on the picture icon below. 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4886326"/>
            <a:ext cx="3810001" cy="1600200"/>
          </a:xfrm>
          <a:solidFill>
            <a:srgbClr val="00853E"/>
          </a:solidFill>
        </p:spPr>
        <p:txBody>
          <a:bodyPr lIns="143992" tIns="287985" rIns="143992"/>
          <a:lstStyle>
            <a:lvl1pPr marL="251986" indent="0">
              <a:spcBef>
                <a:spcPts val="1200"/>
              </a:spcBef>
              <a:buNone/>
              <a:defRPr sz="2700" baseline="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Highlight some text here.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187951" y="1228726"/>
            <a:ext cx="6477000" cy="52577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3000"/>
            </a:lvl1pPr>
          </a:lstStyle>
          <a:p>
            <a:pPr lvl="0"/>
            <a:r>
              <a:rPr lang="en-US"/>
              <a:t>Add text / bullet point.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445" y="-633"/>
            <a:ext cx="12209145" cy="969264"/>
          </a:xfrm>
          <a:solidFill>
            <a:srgbClr val="00447C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467975" algn="l">
              <a:defRPr sz="3800" b="1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02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rgbClr val="008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49550" y="1457325"/>
            <a:ext cx="6400801" cy="3657600"/>
          </a:xfrm>
        </p:spPr>
        <p:txBody>
          <a:bodyPr anchor="ctr"/>
          <a:lstStyle>
            <a:lvl1pPr marL="0" indent="0" algn="ctr">
              <a:buNone/>
              <a:defRPr sz="50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Another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4298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ention grabbing text plus tit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00126"/>
            <a:ext cx="12204700" cy="5876925"/>
          </a:xfrm>
          <a:solidFill>
            <a:srgbClr val="00853E"/>
          </a:solidFill>
        </p:spPr>
        <p:txBody>
          <a:bodyPr anchor="ctr"/>
          <a:lstStyle>
            <a:lvl1pPr marL="0" indent="0" algn="ctr">
              <a:buNone/>
              <a:defRPr sz="41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text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445" y="-634"/>
            <a:ext cx="12209145" cy="1000759"/>
          </a:xfrm>
          <a:solidFill>
            <a:srgbClr val="00447C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467975" algn="l">
              <a:defRPr sz="38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277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o create your 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445" y="-634"/>
            <a:ext cx="12209145" cy="1000759"/>
          </a:xfrm>
          <a:solidFill>
            <a:srgbClr val="00447C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467975" algn="l">
              <a:defRPr sz="38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77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899173"/>
            <a:ext cx="12204700" cy="29529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100" baseline="0"/>
            </a:lvl1pPr>
          </a:lstStyle>
          <a:p>
            <a:pPr lvl="0"/>
            <a:r>
              <a:rPr lang="en-US" noProof="0" dirty="0"/>
              <a:t>Click to add quality, professional image.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286397"/>
            <a:ext cx="4014118" cy="1612776"/>
          </a:xfrm>
          <a:solidFill>
            <a:srgbClr val="00853E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467975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545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Meeting name</a:t>
            </a:r>
            <a:br>
              <a:rPr lang="en-US"/>
            </a:br>
            <a:r>
              <a:rPr lang="en-US"/>
              <a:t>and/or date</a:t>
            </a:r>
            <a:endParaRPr lang="en-CA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0" y="-16783"/>
            <a:ext cx="12204700" cy="2303180"/>
          </a:xfrm>
          <a:solidFill>
            <a:srgbClr val="00447C"/>
          </a:solidFill>
        </p:spPr>
        <p:txBody>
          <a:bodyPr>
            <a:normAutofit/>
          </a:bodyPr>
          <a:lstStyle>
            <a:lvl1pPr marL="467975">
              <a:defRPr sz="5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(use this for a</a:t>
            </a:r>
            <a:br>
              <a:rPr lang="en-US"/>
            </a:br>
            <a:r>
              <a:rPr lang="en-US"/>
              <a:t>longer title – 2 lines)</a:t>
            </a:r>
            <a:endParaRPr lang="en-CA"/>
          </a:p>
        </p:txBody>
      </p:sp>
      <p:pic>
        <p:nvPicPr>
          <p:cNvPr id="6" name="Picture 2" descr="\\GRFS\files\Watershed Plans\3 Source Protection Program\Administration\Logos and Letterhead\CO_ Source Water Protection logos_2017\English\CO_DWSP_Logo_E_H-LESPR-01.jpg">
            <a:extLst>
              <a:ext uri="{FF2B5EF4-FFF2-40B4-BE49-F238E27FC236}">
                <a16:creationId xmlns:a16="http://schemas.microsoft.com/office/drawing/2014/main" id="{40D61D5E-D753-4565-9782-1270C3F0E9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34" y="2372340"/>
            <a:ext cx="7576002" cy="15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7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923925"/>
            <a:ext cx="4959350" cy="5953125"/>
          </a:xfrm>
        </p:spPr>
        <p:txBody>
          <a:bodyPr anchor="t"/>
          <a:lstStyle>
            <a:lvl1pPr marL="0" indent="0">
              <a:buNone/>
              <a:defRPr sz="2000" baseline="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87950" y="1228725"/>
            <a:ext cx="6324600" cy="5105400"/>
          </a:xfrm>
        </p:spPr>
        <p:txBody>
          <a:bodyPr/>
          <a:lstStyle>
            <a:lvl1pPr marL="342882" indent="-34288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000" baseline="0"/>
            </a:lvl1pPr>
          </a:lstStyle>
          <a:p>
            <a:pPr lvl="0"/>
            <a:r>
              <a:rPr lang="en-US"/>
              <a:t>Bullet points. Remember to keep them concise! </a:t>
            </a:r>
          </a:p>
          <a:p>
            <a:pPr lvl="0"/>
            <a:r>
              <a:rPr lang="en-US"/>
              <a:t>Use two slides if you need more room (don’t try to fit too much on one slide).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204700" cy="1000125"/>
          </a:xfrm>
          <a:solidFill>
            <a:srgbClr val="00447C"/>
          </a:solidFill>
        </p:spPr>
        <p:txBody>
          <a:bodyPr>
            <a:noAutofit/>
          </a:bodyPr>
          <a:lstStyle>
            <a:lvl1pPr marL="467975">
              <a:defRPr sz="38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43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2" hasCustomPrompt="1"/>
          </p:nvPr>
        </p:nvSpPr>
        <p:spPr>
          <a:xfrm>
            <a:off x="3663951" y="923925"/>
            <a:ext cx="8540750" cy="5953125"/>
          </a:xfrm>
        </p:spPr>
        <p:txBody>
          <a:bodyPr/>
          <a:lstStyle>
            <a:lvl1pPr marL="0" indent="0">
              <a:buNone/>
              <a:defRPr sz="2100" baseline="0"/>
            </a:lvl1pPr>
          </a:lstStyle>
          <a:p>
            <a:r>
              <a:rPr lang="en-US" dirty="0"/>
              <a:t>Insert chart by clicking icon below. Ensure chart doesn’t have a border around it.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1228725"/>
            <a:ext cx="2895600" cy="5105400"/>
          </a:xfrm>
        </p:spPr>
        <p:txBody>
          <a:bodyPr/>
          <a:lstStyle>
            <a:lvl1pPr marL="342882" indent="-34288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600" baseline="0"/>
            </a:lvl1pPr>
          </a:lstStyle>
          <a:p>
            <a:pPr lvl="0"/>
            <a:r>
              <a:rPr lang="en-US"/>
              <a:t>Bullet points. Remember to keep them concise!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204700" cy="1000125"/>
          </a:xfrm>
          <a:solidFill>
            <a:srgbClr val="00447C"/>
          </a:solidFill>
        </p:spPr>
        <p:txBody>
          <a:bodyPr>
            <a:noAutofit/>
          </a:bodyPr>
          <a:lstStyle>
            <a:lvl1pPr marL="467975">
              <a:defRPr sz="38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84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83351" y="923925"/>
            <a:ext cx="5721350" cy="5953125"/>
          </a:xfrm>
        </p:spPr>
        <p:txBody>
          <a:bodyPr anchor="t"/>
          <a:lstStyle>
            <a:lvl1pPr marL="0" indent="0">
              <a:buNone/>
              <a:defRPr sz="2000" baseline="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52525"/>
            <a:ext cx="5638800" cy="548640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3000" baseline="0"/>
            </a:lvl1pPr>
          </a:lstStyle>
          <a:p>
            <a:pPr lvl="0"/>
            <a:r>
              <a:rPr lang="en-US"/>
              <a:t>Bullet points. Remember to keep them concise.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445" y="-45338"/>
            <a:ext cx="12209145" cy="969264"/>
          </a:xfrm>
          <a:solidFill>
            <a:srgbClr val="00447C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467975" algn="l">
              <a:defRPr sz="3800" b="1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55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two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07350" y="3819525"/>
            <a:ext cx="4197350" cy="3057524"/>
          </a:xfrm>
        </p:spPr>
        <p:txBody>
          <a:bodyPr anchor="t"/>
          <a:lstStyle>
            <a:lvl1pPr marL="0" indent="0">
              <a:buNone/>
              <a:defRPr sz="2000" baseline="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07350" y="923927"/>
            <a:ext cx="4197350" cy="2895600"/>
          </a:xfrm>
        </p:spPr>
        <p:txBody>
          <a:bodyPr anchor="t"/>
          <a:lstStyle>
            <a:lvl1pPr marL="0" indent="0">
              <a:buNone/>
              <a:defRPr sz="2000" baseline="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152524"/>
            <a:ext cx="7010400" cy="541020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3000" baseline="0"/>
            </a:lvl1pPr>
          </a:lstStyle>
          <a:p>
            <a:pPr lvl="0"/>
            <a:r>
              <a:rPr lang="en-US"/>
              <a:t>Bullet points. </a:t>
            </a:r>
          </a:p>
          <a:p>
            <a:pPr lvl="0"/>
            <a:r>
              <a:rPr lang="en-US"/>
              <a:t>Remember to keep them concise.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445" y="-45338"/>
            <a:ext cx="12209145" cy="969264"/>
          </a:xfrm>
          <a:solidFill>
            <a:srgbClr val="00447C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467975" algn="l">
              <a:defRPr sz="3800" b="1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61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84266" y="2143125"/>
            <a:ext cx="5175885" cy="3959696"/>
          </a:xfrm>
          <a:ln w="19050">
            <a:solidFill>
              <a:srgbClr val="00853E"/>
            </a:solidFill>
          </a:ln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7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178551" y="1228726"/>
            <a:ext cx="5187315" cy="952191"/>
          </a:xfrm>
          <a:solidFill>
            <a:srgbClr val="00853E"/>
          </a:solidFill>
          <a:ln>
            <a:noFill/>
          </a:ln>
        </p:spPr>
        <p:txBody>
          <a:bodyPr vert="horz" wrap="square" lIns="109027" tIns="54514" rIns="109027" bIns="54514" numCol="1" anchor="ctr" anchorCtr="0" compatLnSpc="1">
            <a:prstTxWarp prst="textNoShape">
              <a:avLst/>
            </a:prstTxWarp>
            <a:noAutofit/>
          </a:bodyPr>
          <a:lstStyle>
            <a:lvl1pPr marL="637166" indent="-457176">
              <a:buNone/>
              <a:defRPr lang="en-US" sz="3000" b="1" dirty="0" smtClean="0">
                <a:solidFill>
                  <a:schemeClr val="bg1"/>
                </a:solidFill>
              </a:defRPr>
            </a:lvl1pPr>
          </a:lstStyle>
          <a:p>
            <a:pPr marL="179990" lvl="0" indent="0">
              <a:spcBef>
                <a:spcPts val="600"/>
              </a:spcBef>
              <a:spcAft>
                <a:spcPts val="0"/>
              </a:spcAft>
            </a:pPr>
            <a:r>
              <a:rPr lang="en-US"/>
              <a:t>Add subtitle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44549" y="2143125"/>
            <a:ext cx="5181600" cy="3959696"/>
          </a:xfrm>
          <a:ln w="19050">
            <a:solidFill>
              <a:srgbClr val="00853E"/>
            </a:solidFill>
          </a:ln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7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836" y="1228726"/>
            <a:ext cx="5187315" cy="952191"/>
          </a:xfrm>
          <a:solidFill>
            <a:srgbClr val="00853E"/>
          </a:solidFill>
          <a:ln>
            <a:noFill/>
          </a:ln>
        </p:spPr>
        <p:txBody>
          <a:bodyPr vert="horz" wrap="square" lIns="109027" tIns="54514" rIns="109027" bIns="54514" numCol="1" anchor="ctr" anchorCtr="0" compatLnSpc="1">
            <a:prstTxWarp prst="textNoShape">
              <a:avLst/>
            </a:prstTxWarp>
            <a:noAutofit/>
          </a:bodyPr>
          <a:lstStyle>
            <a:lvl1pPr marL="637166" indent="-457176">
              <a:buNone/>
              <a:defRPr lang="en-US" sz="3000" b="1" dirty="0" smtClean="0">
                <a:solidFill>
                  <a:schemeClr val="bg1"/>
                </a:solidFill>
              </a:defRPr>
            </a:lvl1pPr>
          </a:lstStyle>
          <a:p>
            <a:pPr marL="179990" lvl="0" indent="0">
              <a:spcBef>
                <a:spcPts val="600"/>
              </a:spcBef>
              <a:spcAft>
                <a:spcPts val="0"/>
              </a:spcAft>
            </a:pPr>
            <a:r>
              <a:rPr lang="en-US"/>
              <a:t>Add subtitle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204700" cy="969264"/>
          </a:xfrm>
          <a:solidFill>
            <a:srgbClr val="00447C"/>
          </a:solidFill>
          <a:ln>
            <a:solidFill>
              <a:schemeClr val="accent1"/>
            </a:solidFill>
          </a:ln>
        </p:spPr>
        <p:txBody>
          <a:bodyPr/>
          <a:lstStyle>
            <a:lvl1pPr marL="467975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388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121150" y="923925"/>
            <a:ext cx="8083550" cy="5953125"/>
          </a:xfrm>
        </p:spPr>
        <p:txBody>
          <a:bodyPr/>
          <a:lstStyle>
            <a:lvl1pPr marL="0" marR="0" indent="0" algn="l" defTabSz="108896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00" baseline="0"/>
            </a:lvl1pPr>
          </a:lstStyle>
          <a:p>
            <a:pPr lvl="0"/>
            <a:r>
              <a:rPr lang="en-US" dirty="0"/>
              <a:t>Add quality image here by clicking on the picture icon below. Remember images should extend right to edge of the slide.</a:t>
            </a:r>
          </a:p>
          <a:p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3924"/>
            <a:ext cx="4121150" cy="5953125"/>
          </a:xfrm>
          <a:solidFill>
            <a:srgbClr val="00853E"/>
          </a:solidFill>
        </p:spPr>
        <p:txBody>
          <a:bodyPr lIns="143992" tIns="287985" rIns="251986"/>
          <a:lstStyle>
            <a:lvl1pPr marL="863953">
              <a:spcBef>
                <a:spcPts val="600"/>
              </a:spcBef>
              <a:spcAft>
                <a:spcPts val="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7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bullet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4445" y="-633"/>
            <a:ext cx="12209145" cy="969264"/>
          </a:xfrm>
          <a:solidFill>
            <a:srgbClr val="00447C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467975" algn="l">
              <a:defRPr sz="3800" b="1" cap="none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10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rgbClr val="0044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20950" y="1533525"/>
            <a:ext cx="6858000" cy="3657600"/>
          </a:xfrm>
        </p:spPr>
        <p:txBody>
          <a:bodyPr anchor="ctr"/>
          <a:lstStyle>
            <a:lvl1pPr marL="0" indent="0" algn="ctr">
              <a:buNone/>
              <a:defRPr sz="5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181421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85501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027" tIns="54514" rIns="109027" bIns="54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85501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027" tIns="54514" rIns="109027" bIns="545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9" r:id="rId2"/>
    <p:sldLayoutId id="2147483741" r:id="rId3"/>
    <p:sldLayoutId id="2147483757" r:id="rId4"/>
    <p:sldLayoutId id="2147483742" r:id="rId5"/>
    <p:sldLayoutId id="2147483758" r:id="rId6"/>
    <p:sldLayoutId id="2147483743" r:id="rId7"/>
    <p:sldLayoutId id="2147483744" r:id="rId8"/>
    <p:sldLayoutId id="2147483749" r:id="rId9"/>
    <p:sldLayoutId id="2147483753" r:id="rId10"/>
    <p:sldLayoutId id="2147483751" r:id="rId11"/>
    <p:sldLayoutId id="2147483752" r:id="rId12"/>
    <p:sldLayoutId id="2147483750" r:id="rId13"/>
    <p:sldLayoutId id="2147483746" r:id="rId14"/>
    <p:sldLayoutId id="2147483756" r:id="rId15"/>
  </p:sldLayoutIdLst>
  <p:hf hdr="0" ftr="0" dt="0"/>
  <p:txStyles>
    <p:titleStyle>
      <a:lvl1pPr algn="l" defTabSz="1088966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88966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2pPr>
      <a:lvl3pPr algn="l" defTabSz="1088966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3pPr>
      <a:lvl4pPr algn="l" defTabSz="1088966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4pPr>
      <a:lvl5pPr algn="l" defTabSz="1088966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5pPr>
      <a:lvl6pPr marL="457176" algn="l" defTabSz="1088966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6pPr>
      <a:lvl7pPr marL="914351" algn="l" defTabSz="1088966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7pPr>
      <a:lvl8pPr marL="1371527" algn="l" defTabSz="1088966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8pPr>
      <a:lvl9pPr marL="1828703" algn="l" defTabSz="1088966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9pPr>
    </p:titleStyle>
    <p:bodyStyle>
      <a:lvl1pPr marL="407967" indent="-407967" algn="l" defTabSz="108896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85778" indent="-339706" algn="l" defTabSz="108896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002" indent="-271449" algn="l" defTabSz="108896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6487" indent="-271449" algn="l" defTabSz="108896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557" indent="-271449" algn="l" defTabSz="108896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8249" indent="-272568" algn="l" defTabSz="1090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3385" indent="-272568" algn="l" defTabSz="1090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521" indent="-272568" algn="l" defTabSz="1090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3658" indent="-272568" algn="l" defTabSz="10902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35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273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09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544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681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818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5953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090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omments@sourcewater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rcewater.ca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rchives.gov.on.ca/en/e_records/walkerto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sourcewaterprotection@cambium-inc.com" TargetMode="External"/><Relationship Id="rId4" Type="http://schemas.openxmlformats.org/officeDocument/2006/relationships/hyperlink" Target="mailto:sourcewaterprotection@oxfordcounty.c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mailto:comments@grandriver.c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kim@blumetric.ca" TargetMode="External"/><Relationship Id="rId5" Type="http://schemas.openxmlformats.org/officeDocument/2006/relationships/hyperlink" Target="mailto:tsvensson@blumetric.ca" TargetMode="External"/><Relationship Id="rId4" Type="http://schemas.openxmlformats.org/officeDocument/2006/relationships/hyperlink" Target="mailto:engineering@haldimandcounty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75895"/>
            <a:r>
              <a:rPr lang="en-CA" b="1" dirty="0"/>
              <a:t>Public Consultation: </a:t>
            </a:r>
            <a:endParaRPr lang="en-US" dirty="0"/>
          </a:p>
          <a:p>
            <a:pPr marL="175895"/>
            <a:r>
              <a:rPr lang="en-CA" sz="2000" dirty="0">
                <a:solidFill>
                  <a:schemeClr val="tx2"/>
                </a:solidFill>
              </a:rPr>
              <a:t>November 10 to December 19, 2025</a:t>
            </a:r>
            <a:endParaRPr lang="en-CA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Update to the Long Point Region Source Protection Plan</a:t>
            </a:r>
          </a:p>
        </p:txBody>
      </p:sp>
      <p:pic>
        <p:nvPicPr>
          <p:cNvPr id="12" name="Picture 12" descr="A picture of the outdoors containing water, rocks, trees and sky">
            <a:extLst>
              <a:ext uri="{FF2B5EF4-FFF2-40B4-BE49-F238E27FC236}">
                <a16:creationId xmlns:a16="http://schemas.microsoft.com/office/drawing/2014/main" id="{0264B49C-30B4-570B-43F6-69DF243B8A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8865" b="28865"/>
          <a:stretch/>
        </p:blipFill>
        <p:spPr/>
      </p:pic>
      <p:sp>
        <p:nvSpPr>
          <p:cNvPr id="5" name="TextBox 4"/>
          <p:cNvSpPr txBox="1"/>
          <p:nvPr/>
        </p:nvSpPr>
        <p:spPr>
          <a:xfrm>
            <a:off x="8631286" y="6623134"/>
            <a:ext cx="3573414" cy="253916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1050" dirty="0">
                <a:solidFill>
                  <a:schemeClr val="bg1"/>
                </a:solidFill>
              </a:rPr>
              <a:t>Photo: Grand River Conservation Authority/S. Hannaford</a:t>
            </a:r>
          </a:p>
        </p:txBody>
      </p:sp>
    </p:spTree>
    <p:extLst>
      <p:ext uri="{BB962C8B-B14F-4D97-AF65-F5344CB8AC3E}">
        <p14:creationId xmlns:p14="http://schemas.microsoft.com/office/powerpoint/2010/main" val="159322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BA213-2C53-45F2-B292-9C9753184D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Long Point Region Assessment Report and Source Protection Plan Updates:</a:t>
            </a:r>
          </a:p>
        </p:txBody>
      </p:sp>
    </p:spTree>
    <p:extLst>
      <p:ext uri="{BB962C8B-B14F-4D97-AF65-F5344CB8AC3E}">
        <p14:creationId xmlns:p14="http://schemas.microsoft.com/office/powerpoint/2010/main" val="338137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63AD9-87A7-DAC4-549B-806C35866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8BB4ED-BABB-9AAF-7AA7-060B831B81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14" b="1"/>
          <a:stretch>
            <a:fillRect/>
          </a:stretch>
        </p:blipFill>
        <p:spPr>
          <a:xfrm>
            <a:off x="20" y="923925"/>
            <a:ext cx="4959330" cy="5953125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F487D-1AB2-2340-B57E-2C9C5961EC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9725" y="1253166"/>
            <a:ext cx="6324600" cy="5105400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/>
              <a:t>Updates to the Assessment Report include:</a:t>
            </a:r>
          </a:p>
          <a:p>
            <a:pPr marL="273050" indent="-273050"/>
            <a:r>
              <a:rPr lang="en-CA" dirty="0"/>
              <a:t>Updates to how drinking water systems are described</a:t>
            </a:r>
          </a:p>
          <a:p>
            <a:pPr marL="273050" indent="-273050"/>
            <a:r>
              <a:rPr lang="en-CA" dirty="0"/>
              <a:t>Updated threat assessments based on the most current provincial Technical Rules (2021)</a:t>
            </a:r>
          </a:p>
          <a:p>
            <a:pPr marL="273600" lvl="1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Revised impervious surface categories </a:t>
            </a:r>
          </a:p>
          <a:p>
            <a:pPr marL="273600" lvl="1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Updated methodologies and data for water quality issues </a:t>
            </a:r>
          </a:p>
          <a:p>
            <a:pPr marL="273050" indent="-273050"/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E9DE83-27BD-F9E2-4E66-35FD6E5C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204700" cy="1000125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Summary of Assessment Report Updates</a:t>
            </a:r>
          </a:p>
        </p:txBody>
      </p:sp>
      <p:pic>
        <p:nvPicPr>
          <p:cNvPr id="7" name="Picture Placeholder 4" descr="Two men standing in a small creek taking scientific measurements.">
            <a:extLst>
              <a:ext uri="{FF2B5EF4-FFF2-40B4-BE49-F238E27FC236}">
                <a16:creationId xmlns:a16="http://schemas.microsoft.com/office/drawing/2014/main" id="{EA981657-99A0-3616-FC2B-2774C23060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r="6943"/>
          <a:stretch>
            <a:fillRect/>
          </a:stretch>
        </p:blipFill>
        <p:spPr>
          <a:xfrm>
            <a:off x="0" y="1000126"/>
            <a:ext cx="4959350" cy="5953125"/>
          </a:xfrm>
        </p:spPr>
      </p:pic>
    </p:spTree>
    <p:extLst>
      <p:ext uri="{BB962C8B-B14F-4D97-AF65-F5344CB8AC3E}">
        <p14:creationId xmlns:p14="http://schemas.microsoft.com/office/powerpoint/2010/main" val="12149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5338F-704D-ED60-8E2D-A00127CFD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497F8-78E7-4962-7D40-0E46B6365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541" y="1157284"/>
            <a:ext cx="5619890" cy="5486401"/>
          </a:xfrm>
        </p:spPr>
        <p:txBody>
          <a:bodyPr wrap="square" anchor="t">
            <a:normAutofit/>
          </a:bodyPr>
          <a:lstStyle/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/>
              <a:t>Updates to the Assessment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2800" b="1" dirty="0"/>
              <a:t>Report (continued):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Terminology updates and table</a:t>
            </a:r>
            <a:r>
              <a:rPr lang="en-CA" sz="2800" baseline="0" dirty="0"/>
              <a:t> consolidation</a:t>
            </a:r>
            <a:endParaRPr lang="en-CA" sz="2800" dirty="0"/>
          </a:p>
          <a:p>
            <a:pPr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Added content on Climate change and Great Lakes agreements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Reformatting of the document to enhance readability</a:t>
            </a:r>
          </a:p>
          <a:p>
            <a:pPr marL="273600" lvl="1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7E1ACA-0710-17F3-AE8A-305C9779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45" y="-45338"/>
            <a:ext cx="12209145" cy="96926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Summary of Assessment Report Updates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A7BC110-8266-B3E9-50B8-517555A50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Placeholder 14">
            <a:extLst>
              <a:ext uri="{FF2B5EF4-FFF2-40B4-BE49-F238E27FC236}">
                <a16:creationId xmlns:a16="http://schemas.microsoft.com/office/drawing/2014/main" id="{A0A8C3F3-63FE-EEFA-80BA-3544511B2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r="17964"/>
          <a:stretch>
            <a:fillRect/>
          </a:stretch>
        </p:blipFill>
        <p:spPr bwMode="auto">
          <a:xfrm>
            <a:off x="6483350" y="923923"/>
            <a:ext cx="57213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99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77DB1-8254-5996-A1BA-6D8E0CAB9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1253C-CA47-9687-1453-B9745DF8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45" y="-45338"/>
            <a:ext cx="12209145" cy="969264"/>
          </a:xfrm>
        </p:spPr>
        <p:txBody>
          <a:bodyPr wrap="square" anchor="ctr">
            <a:normAutofit fontScale="90000"/>
          </a:bodyPr>
          <a:lstStyle/>
          <a:p>
            <a:r>
              <a:rPr lang="en-CA" dirty="0"/>
              <a:t>Updated Threat Assessment (2021 Technical Rules)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5C578F4-1096-E766-0011-162990CF3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142763"/>
              </p:ext>
            </p:extLst>
          </p:nvPr>
        </p:nvGraphicFramePr>
        <p:xfrm>
          <a:off x="843945" y="1452739"/>
          <a:ext cx="10641321" cy="542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6C0F3A-A0C8-A82E-8B37-17C6BE38707F}"/>
              </a:ext>
            </a:extLst>
          </p:cNvPr>
          <p:cNvSpPr txBox="1"/>
          <p:nvPr/>
        </p:nvSpPr>
        <p:spPr>
          <a:xfrm>
            <a:off x="3633036" y="5539908"/>
            <a:ext cx="8153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/>
              <a:t> 12 identified threat activities across 5 properties</a:t>
            </a:r>
          </a:p>
        </p:txBody>
      </p:sp>
    </p:spTree>
    <p:extLst>
      <p:ext uri="{BB962C8B-B14F-4D97-AF65-F5344CB8AC3E}">
        <p14:creationId xmlns:p14="http://schemas.microsoft.com/office/powerpoint/2010/main" val="227467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6FCA5-0A9B-4CFA-0B8D-D3FADEC6A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397C6-3754-107A-3A2F-5E3371DD3F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280" y="1215851"/>
            <a:ext cx="5999519" cy="5061335"/>
          </a:xfrm>
        </p:spPr>
        <p:txBody>
          <a:bodyPr/>
          <a:lstStyle/>
          <a:p>
            <a:r>
              <a:rPr lang="en-CA" sz="2600" dirty="0"/>
              <a:t>Minor updates to reflect current information and smooth area boundaries for clearer interpretation</a:t>
            </a:r>
          </a:p>
          <a:p>
            <a:r>
              <a:rPr lang="en-CA" sz="2600" dirty="0"/>
              <a:t>Non-essential maps removed</a:t>
            </a:r>
          </a:p>
          <a:p>
            <a:r>
              <a:rPr lang="en-CA" sz="2600" dirty="0"/>
              <a:t>Oxford County: Updated map for the Tillsonburg service area</a:t>
            </a:r>
          </a:p>
          <a:p>
            <a:r>
              <a:rPr lang="en-CA" sz="2600" dirty="0"/>
              <a:t>Norfolk County: Smoothing of Simcoe vulnerability map </a:t>
            </a:r>
          </a:p>
          <a:p>
            <a:r>
              <a:rPr lang="en-CA" sz="2600" dirty="0"/>
              <a:t>Municipality of Bayham: Smoothing of Richmond vulnerability map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6C9CF8-ABE9-7DD0-35D1-E385BD64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Assessment Report Mapping Updates</a:t>
            </a:r>
          </a:p>
        </p:txBody>
      </p:sp>
      <p:pic>
        <p:nvPicPr>
          <p:cNvPr id="6" name="Picture 2" descr="Serviced Areas for the Tillsonburg Water Supply">
            <a:extLst>
              <a:ext uri="{FF2B5EF4-FFF2-40B4-BE49-F238E27FC236}">
                <a16:creationId xmlns:a16="http://schemas.microsoft.com/office/drawing/2014/main" id="{3518424F-E0F3-843B-0416-47AB79CD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r="2528"/>
          <a:stretch/>
        </p:blipFill>
        <p:spPr bwMode="auto">
          <a:xfrm>
            <a:off x="7174523" y="923926"/>
            <a:ext cx="4930347" cy="591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63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33DD1-08E3-45E9-8E44-DE908B05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 descr="Simcoe Wellhead Protection Area Vulnerability Scoring">
            <a:extLst>
              <a:ext uri="{FF2B5EF4-FFF2-40B4-BE49-F238E27FC236}">
                <a16:creationId xmlns:a16="http://schemas.microsoft.com/office/drawing/2014/main" id="{04838FBF-1BA4-62AA-C2DF-E19293207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" r="1" b="785"/>
          <a:stretch>
            <a:fillRect/>
          </a:stretch>
        </p:blipFill>
        <p:spPr bwMode="auto">
          <a:xfrm>
            <a:off x="20" y="923925"/>
            <a:ext cx="4959330" cy="59531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392010-0545-0124-28AA-DE72CA195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7279" y="1128240"/>
            <a:ext cx="6749492" cy="5352945"/>
          </a:xfrm>
        </p:spPr>
        <p:txBody>
          <a:bodyPr wrap="square" anchor="t">
            <a:noAutofit/>
          </a:bodyPr>
          <a:lstStyle/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50" b="1" dirty="0"/>
              <a:t>Key updates to the Source Protection Plan 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buNone/>
            </a:pPr>
            <a:r>
              <a:rPr lang="en-CA" sz="2250" b="1" dirty="0"/>
              <a:t>include:</a:t>
            </a:r>
          </a:p>
          <a:p>
            <a:pPr marL="273600" lvl="1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250" dirty="0"/>
              <a:t>New or revised policies to conform with current provincial requirements, including:</a:t>
            </a:r>
          </a:p>
          <a:p>
            <a:pPr marL="819124" lvl="2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250" dirty="0"/>
              <a:t>Using updated threat terminology </a:t>
            </a:r>
          </a:p>
          <a:p>
            <a:pPr marL="819124" lvl="2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250" dirty="0"/>
              <a:t>Applying policies to the correct vulnerable areas and circumstances</a:t>
            </a:r>
          </a:p>
          <a:p>
            <a:pPr marL="273600" lvl="1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250" dirty="0"/>
              <a:t>Policy updates to improve implementability and removal of outdated policies</a:t>
            </a:r>
          </a:p>
          <a:p>
            <a:pPr marL="273600" lvl="1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250" dirty="0"/>
              <a:t>Alignment of policies with provincial regulatory frameworks</a:t>
            </a:r>
          </a:p>
          <a:p>
            <a:pPr marL="819124" lvl="2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250" dirty="0"/>
              <a:t>For example: agricultural policies better align with how the </a:t>
            </a:r>
            <a:r>
              <a:rPr lang="en-CA" sz="2250" i="1" dirty="0"/>
              <a:t>Nutrient Management Act, 2002 </a:t>
            </a:r>
            <a:r>
              <a:rPr lang="en-CA" sz="2250" dirty="0"/>
              <a:t>is applied.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6D9775-A145-2108-DA17-4B678946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204700" cy="1000125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Summary of Source Protection Plan Updates</a:t>
            </a:r>
          </a:p>
        </p:txBody>
      </p:sp>
    </p:spTree>
    <p:extLst>
      <p:ext uri="{BB962C8B-B14F-4D97-AF65-F5344CB8AC3E}">
        <p14:creationId xmlns:p14="http://schemas.microsoft.com/office/powerpoint/2010/main" val="289671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orfolk County wellhead protection area sign">
            <a:extLst>
              <a:ext uri="{FF2B5EF4-FFF2-40B4-BE49-F238E27FC236}">
                <a16:creationId xmlns:a16="http://schemas.microsoft.com/office/drawing/2014/main" id="{51EE6315-03E3-B21C-738E-050930C7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r="14924" b="1"/>
          <a:stretch>
            <a:fillRect/>
          </a:stretch>
        </p:blipFill>
        <p:spPr bwMode="auto">
          <a:xfrm>
            <a:off x="6483351" y="923925"/>
            <a:ext cx="5721350" cy="5953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0053" y="1072138"/>
            <a:ext cx="5638800" cy="5486401"/>
          </a:xfrm>
        </p:spPr>
        <p:txBody>
          <a:bodyPr wrap="square" anchor="t">
            <a:noAutofit/>
          </a:bodyPr>
          <a:lstStyle/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 dirty="0"/>
              <a:t>Key updates to the Source Protection Plan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 dirty="0"/>
              <a:t>(continued):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20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100" dirty="0"/>
              <a:t>Consistent policy language and structure applied throughout the Plan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21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100" dirty="0"/>
              <a:t>Consolidation of policies directed at provincial ministries into fewer policies that apply across Long Point Region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1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100" dirty="0"/>
              <a:t>Non-legally binding policies added to address liquid hydrocarbon pipelines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1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100" dirty="0"/>
              <a:t>Updated policy rationale in the Explanatory Document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1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100" dirty="0"/>
              <a:t>Removal of hard copy maps due to increased use of digital mapping tools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445" y="-45338"/>
            <a:ext cx="12209145" cy="96926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Summary of Source Protection Plan Updates</a:t>
            </a:r>
          </a:p>
        </p:txBody>
      </p:sp>
    </p:spTree>
    <p:extLst>
      <p:ext uri="{BB962C8B-B14F-4D97-AF65-F5344CB8AC3E}">
        <p14:creationId xmlns:p14="http://schemas.microsoft.com/office/powerpoint/2010/main" val="592711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F8D7D-AF86-15EF-1055-A4EA105F4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1120-3FBE-1DB7-C609-AA1107FFE3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52525"/>
            <a:ext cx="10911352" cy="5486401"/>
          </a:xfrm>
        </p:spPr>
        <p:txBody>
          <a:bodyPr wrap="square"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b="1" dirty="0"/>
              <a:t>View the Draft Plan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dirty="0"/>
              <a:t>The draft Source</a:t>
            </a:r>
            <a:r>
              <a:rPr lang="en-CA" sz="2600" baseline="0" dirty="0"/>
              <a:t> Protection Plan will be available for review starting </a:t>
            </a:r>
            <a:r>
              <a:rPr lang="en-CA" sz="2600" b="1" dirty="0"/>
              <a:t>Monday, November 10, 2025, online at </a:t>
            </a:r>
            <a:r>
              <a:rPr lang="en-CA" sz="2600" u="sng" dirty="0"/>
              <a:t>www.sourcewater.ca</a:t>
            </a:r>
            <a:r>
              <a:rPr lang="en-CA" sz="2600" b="1" dirty="0"/>
              <a:t> and at the following locations:</a:t>
            </a:r>
          </a:p>
          <a:p>
            <a:pPr marL="477811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2600" b="1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600" b="1" dirty="0"/>
              <a:t>Grand River Conservation Authority</a:t>
            </a:r>
          </a:p>
          <a:p>
            <a:pPr marL="477811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dirty="0"/>
              <a:t>400 Clyde Road, Cambridge, ON, N1R 5W6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600" b="1" dirty="0"/>
              <a:t>Oxford County</a:t>
            </a:r>
          </a:p>
          <a:p>
            <a:pPr marL="477811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dirty="0"/>
              <a:t>21 Reeve Street, P.O. Box 1614, Woodstock, ON, N4S 7Y3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600" b="1" dirty="0"/>
              <a:t>Norfolk County Planning Department</a:t>
            </a:r>
          </a:p>
          <a:p>
            <a:pPr marL="477811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dirty="0"/>
              <a:t>12 Gilbertson Drive, Simcoe, ON, N3Y 3N3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600" b="1" dirty="0"/>
              <a:t>Haldimand County</a:t>
            </a:r>
          </a:p>
          <a:p>
            <a:pPr marL="477811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dirty="0"/>
              <a:t>53 Thorburn Street South, Cayuga, ON, N0A 1E0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600" b="1" dirty="0"/>
              <a:t>Municipality of Bayham</a:t>
            </a:r>
          </a:p>
          <a:p>
            <a:pPr marL="477811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dirty="0"/>
              <a:t>56169 Heritage Line, PO Box 160, Straffordville, ON, N0J 1Y0</a:t>
            </a:r>
          </a:p>
          <a:p>
            <a:pPr marL="273600" indent="-273600">
              <a:lnSpc>
                <a:spcPct val="110000"/>
              </a:lnSpc>
              <a:buNone/>
            </a:pPr>
            <a:endParaRPr lang="en-CA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036D22-9278-7D80-0956-D4CB6615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09145" cy="96926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Consultation </a:t>
            </a:r>
          </a:p>
        </p:txBody>
      </p:sp>
    </p:spTree>
    <p:extLst>
      <p:ext uri="{BB962C8B-B14F-4D97-AF65-F5344CB8AC3E}">
        <p14:creationId xmlns:p14="http://schemas.microsoft.com/office/powerpoint/2010/main" val="3047566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32122-61FF-F218-EE78-9F931FCE0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92962-60EA-3170-44F0-31BA59546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52525"/>
            <a:ext cx="10911352" cy="5486401"/>
          </a:xfrm>
        </p:spPr>
        <p:txBody>
          <a:bodyPr wrap="square" anchor="t">
            <a:normAutofit/>
          </a:bodyPr>
          <a:lstStyle/>
          <a:p>
            <a:pPr marL="273600" indent="-273600">
              <a:lnSpc>
                <a:spcPct val="90000"/>
              </a:lnSpc>
              <a:buNone/>
            </a:pPr>
            <a:r>
              <a:rPr lang="en-CA" sz="2400" b="1" dirty="0"/>
              <a:t>How to Submit Comments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400" b="1" dirty="0"/>
              <a:t>We welcome your feedback, questions and written comments on the proposed updates </a:t>
            </a:r>
          </a:p>
          <a:p>
            <a:pPr marL="273600" indent="-273600">
              <a:lnSpc>
                <a:spcPct val="90000"/>
              </a:lnSpc>
              <a:buNone/>
            </a:pPr>
            <a:r>
              <a:rPr lang="en-CA" sz="2400" b="1" dirty="0"/>
              <a:t>Please submit your comments by Friday December 19, 2025</a:t>
            </a:r>
          </a:p>
          <a:p>
            <a:pPr marL="273600" indent="-273600">
              <a:lnSpc>
                <a:spcPct val="90000"/>
              </a:lnSpc>
              <a:buNone/>
            </a:pPr>
            <a:r>
              <a:rPr lang="en-CA" sz="2400" b="1" dirty="0"/>
              <a:t>Emai</a:t>
            </a:r>
            <a:r>
              <a:rPr lang="en-CA" sz="2400" dirty="0"/>
              <a:t>l: </a:t>
            </a:r>
            <a:r>
              <a:rPr lang="en-CA" sz="2400" dirty="0">
                <a:hlinkClick r:id="rId3"/>
              </a:rPr>
              <a:t>comments@sourcewater.ca</a:t>
            </a:r>
            <a:endParaRPr lang="en-CA" sz="2400" dirty="0"/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/>
              <a:t>Mail:	</a:t>
            </a:r>
            <a:r>
              <a:rPr lang="en-CA" sz="2400" dirty="0"/>
              <a:t>Stacey Bruce, Source Protection Program Coordinator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/>
              <a:t>		Lake Erie Source Protection Region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/>
              <a:t>		c/o Grand River Conservation Authority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/>
              <a:t>		400 Clyde Road, PO Box 729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/>
              <a:t>		Cambridge, ON N1R 5W6</a:t>
            </a:r>
          </a:p>
          <a:p>
            <a:pPr marL="273600" indent="-273600">
              <a:lnSpc>
                <a:spcPct val="110000"/>
              </a:lnSpc>
              <a:buNone/>
            </a:pPr>
            <a:endParaRPr lang="en-CA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F0797A-6C3F-3A30-8341-88E74954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45" y="-45338"/>
            <a:ext cx="12209145" cy="96926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Consultation </a:t>
            </a:r>
          </a:p>
        </p:txBody>
      </p:sp>
    </p:spTree>
    <p:extLst>
      <p:ext uri="{BB962C8B-B14F-4D97-AF65-F5344CB8AC3E}">
        <p14:creationId xmlns:p14="http://schemas.microsoft.com/office/powerpoint/2010/main" val="1504186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23925"/>
            <a:ext cx="3510062" cy="5953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b="1" dirty="0"/>
              <a:t>From Consultation to Plan Approval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>
                <a:solidFill>
                  <a:schemeClr val="tx2"/>
                </a:solidFill>
              </a:rPr>
              <a:t>Timeline</a:t>
            </a:r>
            <a:endParaRPr lang="en-CA" sz="3200" strike="sngStrik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6921" y="1178237"/>
            <a:ext cx="8280920" cy="51567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73600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300" b="1" dirty="0">
                <a:latin typeface="Arial"/>
                <a:cs typeface="+mn-cs"/>
              </a:rPr>
              <a:t>November 10, 2025 </a:t>
            </a:r>
            <a:r>
              <a:rPr lang="en-CA" sz="2300" b="1" dirty="0">
                <a:latin typeface="Arial" panose="020B0604020202020204" pitchFamily="34" charset="0"/>
                <a:cs typeface="Arial" panose="020B0604020202020204" pitchFamily="34" charset="0"/>
              </a:rPr>
              <a:t>ꟷ</a:t>
            </a:r>
            <a:r>
              <a:rPr lang="en-CA" sz="2300" dirty="0">
                <a:latin typeface="Arial"/>
                <a:cs typeface="+mn-cs"/>
              </a:rPr>
              <a:t> Consultation period begins </a:t>
            </a:r>
          </a:p>
          <a:p>
            <a:pPr marL="273600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300" dirty="0">
                <a:latin typeface="Arial"/>
                <a:cs typeface="+mn-cs"/>
              </a:rPr>
              <a:t>The draft Source Protection Plan is posted online at </a:t>
            </a:r>
            <a:r>
              <a:rPr lang="en-CA" sz="2300" dirty="0">
                <a:latin typeface="Arial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www.sourcewater.ca</a:t>
            </a:r>
            <a:r>
              <a:rPr lang="en-CA" sz="2300" dirty="0">
                <a:latin typeface="Arial"/>
                <a:cs typeface="+mn-cs"/>
              </a:rPr>
              <a:t>  </a:t>
            </a:r>
          </a:p>
          <a:p>
            <a:pPr marL="273600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300" dirty="0">
                <a:latin typeface="Arial"/>
                <a:cs typeface="+mn-cs"/>
              </a:rPr>
              <a:t>Printed copies are made available at local municipal offices and the Grand River Conservation Authority head office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300" b="1" dirty="0"/>
              <a:t>December 19, 2025 </a:t>
            </a:r>
            <a:r>
              <a:rPr lang="en-CA" sz="2300" b="1" dirty="0">
                <a:latin typeface="Arial" panose="020B0604020202020204" pitchFamily="34" charset="0"/>
                <a:cs typeface="Arial" panose="020B0604020202020204" pitchFamily="34" charset="0"/>
              </a:rPr>
              <a:t>ꟷ</a:t>
            </a:r>
            <a:r>
              <a:rPr lang="en-CA" sz="2300" b="1" dirty="0"/>
              <a:t> </a:t>
            </a:r>
            <a:r>
              <a:rPr lang="en-CA" sz="2300" dirty="0"/>
              <a:t>Consultation period ends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300" b="1" dirty="0"/>
              <a:t>June 2026 </a:t>
            </a:r>
            <a:r>
              <a:rPr lang="en-CA" sz="2300" b="1" dirty="0">
                <a:latin typeface="Arial" panose="020B0604020202020204" pitchFamily="34" charset="0"/>
                <a:cs typeface="Arial" panose="020B0604020202020204" pitchFamily="34" charset="0"/>
              </a:rPr>
              <a:t>ꟷ </a:t>
            </a:r>
            <a:r>
              <a:rPr lang="en-CA" sz="2300" dirty="0"/>
              <a:t> Staff and the Source Protection Committee review and consider any consultation comments 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300" b="1" dirty="0">
                <a:latin typeface="Arial"/>
                <a:cs typeface="Arial"/>
              </a:rPr>
              <a:t>Fall 2026 </a:t>
            </a:r>
            <a:r>
              <a:rPr lang="en-CA" sz="2300" b="1" dirty="0">
                <a:latin typeface="Arial" panose="020B0604020202020204" pitchFamily="34" charset="0"/>
                <a:cs typeface="Arial" panose="020B0604020202020204" pitchFamily="34" charset="0"/>
              </a:rPr>
              <a:t>ꟷ </a:t>
            </a:r>
            <a:r>
              <a:rPr lang="en-CA" sz="2300" dirty="0">
                <a:latin typeface="Arial"/>
                <a:cs typeface="Arial"/>
              </a:rPr>
              <a:t> The Source Protection Authority submits the updated Plan to the Ministry of the Environment, Conservation and Parks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300" b="1" dirty="0"/>
              <a:t>To be determined </a:t>
            </a:r>
            <a:r>
              <a:rPr lang="en-CA" sz="2300" b="1" dirty="0">
                <a:latin typeface="Arial" panose="020B0604020202020204" pitchFamily="34" charset="0"/>
                <a:cs typeface="Arial" panose="020B0604020202020204" pitchFamily="34" charset="0"/>
              </a:rPr>
              <a:t>ꟷ </a:t>
            </a:r>
            <a:r>
              <a:rPr lang="en-CA" sz="2300" b="1" dirty="0"/>
              <a:t> </a:t>
            </a:r>
            <a:r>
              <a:rPr lang="en-CA" sz="2300" dirty="0"/>
              <a:t>Ministry approval of the updated Source Protection Plan </a:t>
            </a:r>
          </a:p>
        </p:txBody>
      </p:sp>
    </p:spTree>
    <p:extLst>
      <p:ext uri="{BB962C8B-B14F-4D97-AF65-F5344CB8AC3E}">
        <p14:creationId xmlns:p14="http://schemas.microsoft.com/office/powerpoint/2010/main" val="405464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low diagram showing the multibarrier approach to drinking water source protection in Ontario including: 1) Source water protection; 2) Water treatment system; 3) Inspection; 4) Testing; 5) Distribution; and 6) Drinking water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r="1" b="5832"/>
          <a:stretch>
            <a:fillRect/>
          </a:stretch>
        </p:blipFill>
        <p:spPr>
          <a:xfrm>
            <a:off x="0" y="923924"/>
            <a:ext cx="4959330" cy="5953125"/>
          </a:xfr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7950" y="1228725"/>
            <a:ext cx="6324600" cy="5105400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CA" sz="2800" dirty="0"/>
              <a:t>The</a:t>
            </a:r>
            <a:r>
              <a:rPr lang="en-CA" sz="2800" i="1" dirty="0"/>
              <a:t> Clean Water Act, 2006 </a:t>
            </a:r>
            <a:r>
              <a:rPr lang="en-CA" sz="2800" dirty="0"/>
              <a:t>was created in response to the </a:t>
            </a:r>
            <a:r>
              <a:rPr lang="en-CA" sz="2800" b="0" i="0" u="sng" strike="noStrike" dirty="0">
                <a:effectLst/>
                <a:hlinkClick r:id="rId4"/>
              </a:rPr>
              <a:t>Walkerton Inquiry</a:t>
            </a:r>
            <a:r>
              <a:rPr lang="en-US" sz="2800" b="0" i="0" u="sng" strike="noStrike" dirty="0">
                <a:effectLst/>
                <a:hlinkClick r:id="rId4"/>
              </a:rPr>
              <a:t>​</a:t>
            </a:r>
            <a:r>
              <a:rPr lang="en-CA" sz="2800" dirty="0"/>
              <a:t>. 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CA" sz="2800" b="1" dirty="0"/>
              <a:t>Source protection </a:t>
            </a:r>
            <a:r>
              <a:rPr lang="en-CA" sz="2800" dirty="0"/>
              <a:t>is the first barrier in a multi-barrier approach to safeguarding drinking water.  </a:t>
            </a:r>
          </a:p>
          <a:p>
            <a:pPr>
              <a:lnSpc>
                <a:spcPct val="90000"/>
              </a:lnSpc>
            </a:pPr>
            <a:r>
              <a:rPr lang="en-CA" sz="2800" dirty="0"/>
              <a:t>It helps prevent contamination and overuse of municipal drinking water sources​.</a:t>
            </a:r>
          </a:p>
          <a:p>
            <a:pPr>
              <a:lnSpc>
                <a:spcPct val="90000"/>
              </a:lnSpc>
            </a:pPr>
            <a:r>
              <a:rPr lang="en-CA" sz="2800" b="1" dirty="0"/>
              <a:t>Source Protection Plans </a:t>
            </a:r>
            <a:r>
              <a:rPr lang="en-CA" sz="2800" dirty="0"/>
              <a:t>are developed</a:t>
            </a:r>
            <a:r>
              <a:rPr lang="en-CA" sz="2800" baseline="0" dirty="0"/>
              <a:t> and implemented to </a:t>
            </a:r>
            <a:r>
              <a:rPr lang="en-CA" sz="2800" dirty="0"/>
              <a:t>administer</a:t>
            </a:r>
            <a:r>
              <a:rPr lang="en-CA" sz="2800" baseline="0" dirty="0"/>
              <a:t> this work</a:t>
            </a:r>
            <a:r>
              <a:rPr lang="en-CA" sz="28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204700" cy="100012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200" dirty="0"/>
              <a:t>Protecting Drinking Water: What is Source Protection?</a:t>
            </a:r>
          </a:p>
        </p:txBody>
      </p:sp>
    </p:spTree>
    <p:extLst>
      <p:ext uri="{BB962C8B-B14F-4D97-AF65-F5344CB8AC3E}">
        <p14:creationId xmlns:p14="http://schemas.microsoft.com/office/powerpoint/2010/main" val="663459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A9FA3FC-54CA-AD78-A7B2-47A1BFEBA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r="22969"/>
          <a:stretch>
            <a:fillRect/>
          </a:stretch>
        </p:blipFill>
        <p:spPr>
          <a:xfrm>
            <a:off x="6794694" y="923925"/>
            <a:ext cx="5410005" cy="595312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5421" y="1152525"/>
            <a:ext cx="6344529" cy="5486401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1800" dirty="0"/>
              <a:t>If you have questions about how the Plan update may affect you or your property, please contact: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800" b="1" dirty="0"/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dirty="0"/>
              <a:t>Oxford County  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Matthew Jauernig, RMO, P. Eng.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Coordinator of Source Water Protection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(519) 539-9800 ext. 3126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hlinkClick r:id="rId4"/>
              </a:rPr>
              <a:t>sourcewaterprotection</a:t>
            </a:r>
            <a:r>
              <a:rPr lang="en-US" sz="1800" dirty="0">
                <a:effectLst/>
                <a:hlinkClick r:id="rId4"/>
              </a:rPr>
              <a:t>@oxfordcounty.ca</a:t>
            </a:r>
            <a:endParaRPr lang="en-US" sz="1800" dirty="0"/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800" b="1" dirty="0"/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dirty="0"/>
              <a:t>Norfolk County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kern="1200" baseline="0" dirty="0">
                <a:solidFill>
                  <a:schemeClr val="tx1"/>
                </a:solidFill>
                <a:effectLst/>
              </a:rPr>
              <a:t>Zach Lehman</a:t>
            </a:r>
            <a:endParaRPr lang="en-CA" sz="1800" dirty="0">
              <a:effectLst/>
            </a:endParaRP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kern="1200" baseline="0" dirty="0">
                <a:solidFill>
                  <a:schemeClr val="tx1"/>
                </a:solidFill>
                <a:effectLst/>
              </a:rPr>
              <a:t>Technician – Source Water Protection</a:t>
            </a:r>
            <a:endParaRPr lang="en-CA" sz="1800" dirty="0">
              <a:effectLst/>
            </a:endParaRP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kern="1200" baseline="0" dirty="0">
                <a:solidFill>
                  <a:schemeClr val="tx1"/>
                </a:solidFill>
                <a:effectLst/>
              </a:rPr>
              <a:t>Risk Management Official/Inspector</a:t>
            </a:r>
            <a:endParaRPr lang="en-CA" sz="1800" dirty="0">
              <a:effectLst/>
            </a:endParaRP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kern="1200" baseline="0" dirty="0">
                <a:solidFill>
                  <a:schemeClr val="tx1"/>
                </a:solidFill>
                <a:effectLst/>
              </a:rPr>
              <a:t>Water &amp; Wastewater</a:t>
            </a:r>
            <a:endParaRPr lang="en-CA" sz="1800" dirty="0">
              <a:effectLst/>
            </a:endParaRP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/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Terri Cox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Senior Project Manager – Source Water Protection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Water &amp; Wastewater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705 742-7900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hlinkClick r:id="rId5"/>
              </a:rPr>
              <a:t>sourcewaterprotection@cambium-inc.com</a:t>
            </a:r>
            <a:r>
              <a:rPr lang="en-CA" sz="1800" dirty="0"/>
              <a:t>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700" dirty="0">
              <a:highlight>
                <a:srgbClr val="FFFF00"/>
              </a:highligh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445" y="-45338"/>
            <a:ext cx="12209145" cy="96926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29801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B9091-C099-D77C-02E2-E693408BE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F537637-17E8-068A-6785-E9230C9CE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r="22969"/>
          <a:stretch>
            <a:fillRect/>
          </a:stretch>
        </p:blipFill>
        <p:spPr>
          <a:xfrm>
            <a:off x="7134896" y="923925"/>
            <a:ext cx="5069804" cy="595312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86E82-2CAD-D315-3FEE-7E35F7D1D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699" y="1133341"/>
            <a:ext cx="6581104" cy="5505585"/>
          </a:xfrm>
        </p:spPr>
        <p:txBody>
          <a:bodyPr wrap="square" anchor="t">
            <a:normAutofit/>
          </a:bodyPr>
          <a:lstStyle/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dirty="0"/>
              <a:t>Haldimand County 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Philip Wilson, C.E.T., PMP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Manager – Water &amp; Wastewater Engineering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(905) 318-5932 ext. 6431; </a:t>
            </a:r>
            <a:r>
              <a:rPr lang="en-CA" sz="1800" dirty="0">
                <a:hlinkClick r:id="rId4"/>
              </a:rPr>
              <a:t>engineering@haldimandcounty.ca</a:t>
            </a:r>
            <a:endParaRPr lang="en-CA" sz="1800" dirty="0"/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800" b="1" dirty="0"/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dirty="0"/>
              <a:t>Municipality of Bayham, Elgin County  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Tiffany Svensson, RMO/RMI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Senior Hydrogeologist, </a:t>
            </a:r>
            <a:r>
              <a:rPr lang="en-CA" sz="1800" dirty="0" err="1"/>
              <a:t>BluMetric</a:t>
            </a:r>
            <a:r>
              <a:rPr lang="en-CA" sz="1800" dirty="0"/>
              <a:t> 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</a:rPr>
              <a:t>(</a:t>
            </a:r>
            <a:r>
              <a:rPr lang="en-US" sz="1800" dirty="0"/>
              <a:t>877) 487-8436 ext. 216; </a:t>
            </a:r>
            <a:r>
              <a:rPr lang="en-CA" sz="1800" dirty="0">
                <a:hlinkClick r:id="rId5"/>
              </a:rPr>
              <a:t>tsvensson@blumetric.ca</a:t>
            </a:r>
            <a:endParaRPr lang="en-CA" sz="1800" dirty="0"/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/>
          </a:p>
          <a:p>
            <a:pPr marL="273600" indent="-27360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Muriel Kim-Brisson, RMO/RMI</a:t>
            </a:r>
          </a:p>
          <a:p>
            <a:pPr marL="273600" indent="-27360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Senior Environmental Scientist, </a:t>
            </a:r>
            <a:r>
              <a:rPr lang="en-CA" sz="1800" dirty="0" err="1"/>
              <a:t>BluMetric</a:t>
            </a:r>
            <a:endParaRPr lang="en-CA" sz="1800" dirty="0"/>
          </a:p>
          <a:p>
            <a:pPr marL="273600" indent="-27360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hlinkClick r:id="rId6"/>
              </a:rPr>
              <a:t>mkim@blumetric.ca</a:t>
            </a:r>
            <a:endParaRPr lang="en-CA" sz="1800" dirty="0"/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dirty="0"/>
              <a:t>General Inquiries  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Stacey Bruce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Source Protection Program Coordinator, 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Lake Erie Source Protection Region</a:t>
            </a:r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/>
              <a:t>519-621-2761 ext. 2303; </a:t>
            </a:r>
            <a:r>
              <a:rPr lang="en-CA" sz="1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comments@grandriver.ca</a:t>
            </a:r>
            <a:endParaRPr lang="en-CA" sz="1800" dirty="0"/>
          </a:p>
          <a:p>
            <a:pPr marL="273600" indent="-273600">
              <a:lnSpc>
                <a:spcPct val="90000"/>
              </a:lnSpc>
              <a:buNone/>
            </a:pPr>
            <a:endParaRPr lang="en-CA" sz="18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CA" sz="1700" dirty="0"/>
          </a:p>
          <a:p>
            <a:pPr marL="273600" indent="-273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800" dirty="0"/>
          </a:p>
          <a:p>
            <a:pPr marL="273600" indent="-273600">
              <a:lnSpc>
                <a:spcPct val="90000"/>
              </a:lnSpc>
              <a:buNone/>
            </a:pPr>
            <a:endParaRPr lang="en-CA" sz="18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CA" sz="1700" dirty="0"/>
          </a:p>
          <a:p>
            <a:pPr marL="0" indent="0">
              <a:lnSpc>
                <a:spcPct val="90000"/>
              </a:lnSpc>
              <a:buNone/>
            </a:pPr>
            <a:endParaRPr lang="en-CA" sz="17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265D8E-8983-308E-6874-51536085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45" y="-45338"/>
            <a:ext cx="12209145" cy="96926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5992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A child drinking water from a glass.">
            <a:extLst>
              <a:ext uri="{FF2B5EF4-FFF2-40B4-BE49-F238E27FC236}">
                <a16:creationId xmlns:a16="http://schemas.microsoft.com/office/drawing/2014/main" id="{00DE7FB9-636A-8656-B839-80D8E2045E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 b="8770"/>
          <a:stretch/>
        </p:blipFill>
        <p:spPr>
          <a:xfrm>
            <a:off x="7068831" y="1262905"/>
            <a:ext cx="4854515" cy="5051147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81DE4-E844-91BF-3231-D720AC5A41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354" y="1093753"/>
            <a:ext cx="6668086" cy="5486401"/>
          </a:xfrm>
        </p:spPr>
        <p:txBody>
          <a:bodyPr wrap="square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2100" b="1" dirty="0"/>
              <a:t>Why is the Source Protection Plan being updated?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100" dirty="0"/>
              <a:t>In response to a Minister’s Order under Section 36 of the </a:t>
            </a:r>
            <a:r>
              <a:rPr lang="en-CA" sz="2100" i="1" dirty="0"/>
              <a:t>Clean Water Act, 2006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100" dirty="0"/>
              <a:t>To meet current provincial standards and reflect new information.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100" b="1" dirty="0"/>
              <a:t>What is changing?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100" dirty="0"/>
              <a:t>Updates to technical data, Plan policies, and mapping across affected municipalities.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100" b="1" dirty="0"/>
              <a:t>Who is affected?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100" dirty="0"/>
              <a:t>Oxford County, Norfolk County, Haldimand County and the Municipality of Bayham in Elgin County.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100" b="1" dirty="0"/>
              <a:t>How to participate: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100" dirty="0"/>
              <a:t>Review the draft Plan and submit comments online or by mail</a:t>
            </a:r>
            <a:r>
              <a:rPr lang="en-CA" sz="2100" baseline="0" dirty="0"/>
              <a:t> between November 10 and December 19, 2025</a:t>
            </a:r>
            <a:endParaRPr lang="en-CA" sz="21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C3C8EC-1A41-4DF3-B968-489E95CB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45" y="-45338"/>
            <a:ext cx="12209145" cy="96926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162501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83530" y="1166581"/>
            <a:ext cx="6629036" cy="557963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/>
              <a:t>An </a:t>
            </a:r>
            <a:r>
              <a:rPr lang="en-CA" sz="2800" b="1" dirty="0"/>
              <a:t>Assessment Report </a:t>
            </a:r>
            <a:r>
              <a:rPr lang="en-CA" sz="2800" dirty="0"/>
              <a:t>provides the technical foundation for the Source Protection Plan.</a:t>
            </a:r>
          </a:p>
          <a:p>
            <a:pPr>
              <a:lnSpc>
                <a:spcPct val="90000"/>
              </a:lnSpc>
            </a:pPr>
            <a:r>
              <a:rPr lang="en-CA" sz="2800" dirty="0"/>
              <a:t>It identifies risks to municipal drinking water sources, including: </a:t>
            </a:r>
          </a:p>
          <a:p>
            <a:pPr marL="933424"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600" b="1" dirty="0"/>
              <a:t>Vulnerable areas</a:t>
            </a:r>
            <a:r>
              <a:rPr lang="en-CA" sz="2600" b="0" dirty="0"/>
              <a:t>;</a:t>
            </a:r>
            <a:r>
              <a:rPr lang="en-CA" sz="2600" b="0" baseline="0" dirty="0"/>
              <a:t> and</a:t>
            </a:r>
            <a:endParaRPr lang="en-CA" sz="2600" dirty="0"/>
          </a:p>
          <a:p>
            <a:pPr marL="933424"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600" b="1" dirty="0"/>
              <a:t>Potential threats </a:t>
            </a:r>
            <a:r>
              <a:rPr lang="en-CA" sz="2600" dirty="0"/>
              <a:t>to water quality and quantity </a:t>
            </a:r>
          </a:p>
          <a:p>
            <a:pPr>
              <a:lnSpc>
                <a:spcPct val="90000"/>
              </a:lnSpc>
            </a:pPr>
            <a:r>
              <a:rPr lang="en-CA" sz="2800" dirty="0"/>
              <a:t>Threats are ranked as low, moderate or significant.</a:t>
            </a:r>
          </a:p>
          <a:p>
            <a:pPr>
              <a:lnSpc>
                <a:spcPct val="90000"/>
              </a:lnSpc>
            </a:pPr>
            <a:r>
              <a:rPr lang="en-CA" sz="2800" dirty="0"/>
              <a:t>Existing </a:t>
            </a:r>
            <a:r>
              <a:rPr lang="en-CA" sz="2800" b="1" dirty="0"/>
              <a:t>significant threats </a:t>
            </a:r>
            <a:r>
              <a:rPr lang="en-CA" sz="2800" dirty="0"/>
              <a:t>are identified in the Assessment Report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What is a Source Protection Assessment Report?</a:t>
            </a:r>
          </a:p>
        </p:txBody>
      </p:sp>
      <p:pic>
        <p:nvPicPr>
          <p:cNvPr id="5" name="Picture 4" descr="A map of possible significant drinking water threats in the long point region, including Oxford, Norfolk and Haldimand Counties and the Municipality of Bayham&#10;&#10;">
            <a:extLst>
              <a:ext uri="{FF2B5EF4-FFF2-40B4-BE49-F238E27FC236}">
                <a16:creationId xmlns:a16="http://schemas.microsoft.com/office/drawing/2014/main" id="{64A0D385-9733-74E2-9099-C82136A33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34" y="1274446"/>
            <a:ext cx="5149214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6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diagram of wellhead protection areas around a well composed of four zones: 100m, 2-year time of travel, 5-year time of travel, and 25-year time of travel.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r="4353"/>
          <a:stretch/>
        </p:blipFill>
        <p:spPr>
          <a:xfrm>
            <a:off x="27" y="923925"/>
            <a:ext cx="4959297" cy="5953125"/>
          </a:xfr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7949" y="1228725"/>
            <a:ext cx="6829880" cy="51054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2800" dirty="0"/>
              <a:t>A Wellhead Protection Area (WHPA) is the area around a municipal well that helps protect it from contamination.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800" dirty="0"/>
              <a:t>The WHPAs are based on “time of travel” which is how long it takes for water to move from the ground surface to the well</a:t>
            </a:r>
          </a:p>
          <a:p>
            <a:pPr marL="749824" lvl="2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dirty="0"/>
              <a:t>WHPA-A </a:t>
            </a:r>
            <a:r>
              <a:rPr lang="en-CA" sz="2600" dirty="0"/>
              <a:t>(100-metres around the well)  </a:t>
            </a:r>
          </a:p>
          <a:p>
            <a:pPr marL="749824" lvl="2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dirty="0"/>
              <a:t>WHPA-B </a:t>
            </a:r>
            <a:r>
              <a:rPr lang="en-CA" sz="2600" dirty="0"/>
              <a:t>(2 years)  </a:t>
            </a:r>
          </a:p>
          <a:p>
            <a:pPr marL="749824" lvl="2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dirty="0"/>
              <a:t>WHPA-C </a:t>
            </a:r>
            <a:r>
              <a:rPr lang="en-CA" sz="2600" dirty="0"/>
              <a:t>(5 years) </a:t>
            </a:r>
          </a:p>
          <a:p>
            <a:pPr marL="749824" lvl="2" indent="-273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dirty="0"/>
              <a:t>WHPA-D </a:t>
            </a:r>
            <a:r>
              <a:rPr lang="en-CA" sz="2600" dirty="0"/>
              <a:t>(25 years)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204700" cy="1000125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What is a Wellhead Protection Area?</a:t>
            </a:r>
          </a:p>
        </p:txBody>
      </p:sp>
    </p:spTree>
    <p:extLst>
      <p:ext uri="{BB962C8B-B14F-4D97-AF65-F5344CB8AC3E}">
        <p14:creationId xmlns:p14="http://schemas.microsoft.com/office/powerpoint/2010/main" val="128133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iagram of three Intake Protection Zones for a surface water intake, including the IPZ-1 - the immediate intake area, IPZ-2 - the two-hour travel time zone and IPZ-3 - the extreme event travel time zone.">
            <a:extLst>
              <a:ext uri="{FF2B5EF4-FFF2-40B4-BE49-F238E27FC236}">
                <a16:creationId xmlns:a16="http://schemas.microsoft.com/office/drawing/2014/main" id="{C4DB3DB6-6393-697E-51FF-E9AA3999B4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8" r="-1" b="-1"/>
          <a:stretch>
            <a:fillRect/>
          </a:stretch>
        </p:blipFill>
        <p:spPr>
          <a:xfrm>
            <a:off x="6483351" y="923925"/>
            <a:ext cx="5721350" cy="5953125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9532D-F67F-192F-A697-8A508596C2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52525"/>
            <a:ext cx="5638800" cy="5486401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dirty="0"/>
              <a:t>An Intake Protection Zone (IPZ) is the area around a municipal intake pipe where the drinking water is supplied from a surface water source.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dirty="0"/>
              <a:t>Zones include:  </a:t>
            </a:r>
          </a:p>
          <a:p>
            <a:pPr>
              <a:lnSpc>
                <a:spcPct val="90000"/>
              </a:lnSpc>
            </a:pPr>
            <a:r>
              <a:rPr lang="en-CA" b="1" dirty="0"/>
              <a:t>IPZ-1 </a:t>
            </a:r>
            <a:r>
              <a:rPr lang="en-CA" dirty="0"/>
              <a:t>(</a:t>
            </a:r>
            <a:r>
              <a:rPr lang="en-CA" sz="2600" dirty="0"/>
              <a:t>a set distance around the intake pipe</a:t>
            </a:r>
            <a:r>
              <a:rPr lang="en-CA" dirty="0"/>
              <a:t>) </a:t>
            </a:r>
          </a:p>
          <a:p>
            <a:pPr>
              <a:lnSpc>
                <a:spcPct val="90000"/>
              </a:lnSpc>
            </a:pPr>
            <a:r>
              <a:rPr lang="en-CA" b="1" dirty="0"/>
              <a:t>IPZ-2</a:t>
            </a:r>
            <a:r>
              <a:rPr lang="en-CA" dirty="0"/>
              <a:t> (</a:t>
            </a:r>
            <a:r>
              <a:rPr lang="en-CA" sz="2600" dirty="0"/>
              <a:t>based on a certain length of time it would take contaminants to reach the intake</a:t>
            </a:r>
            <a:r>
              <a:rPr lang="en-CA" dirty="0"/>
              <a:t>)  </a:t>
            </a:r>
          </a:p>
          <a:p>
            <a:pPr>
              <a:lnSpc>
                <a:spcPct val="90000"/>
              </a:lnSpc>
            </a:pPr>
            <a:r>
              <a:rPr lang="en-CA" b="1" dirty="0"/>
              <a:t>IPZ-3</a:t>
            </a:r>
            <a:r>
              <a:rPr lang="en-CA" dirty="0"/>
              <a:t> (</a:t>
            </a:r>
            <a:r>
              <a:rPr lang="en-CA" sz="2600" dirty="0"/>
              <a:t>larger area where contaminants may reach the intake during an extreme event</a:t>
            </a:r>
            <a:r>
              <a:rPr lang="en-CA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437496-2E50-2CCD-B259-B0D32BE7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45" y="-45338"/>
            <a:ext cx="12209145" cy="969264"/>
          </a:xfrm>
        </p:spPr>
        <p:txBody>
          <a:bodyPr wrap="square" anchor="ctr">
            <a:normAutofit/>
          </a:bodyPr>
          <a:lstStyle/>
          <a:p>
            <a:pPr>
              <a:tabLst>
                <a:tab pos="1343025" algn="l"/>
              </a:tabLst>
            </a:pPr>
            <a:r>
              <a:rPr lang="en-CA" dirty="0"/>
              <a:t>What is an Intake Protection Zone?</a:t>
            </a:r>
          </a:p>
        </p:txBody>
      </p:sp>
    </p:spTree>
    <p:extLst>
      <p:ext uri="{BB962C8B-B14F-4D97-AF65-F5344CB8AC3E}">
        <p14:creationId xmlns:p14="http://schemas.microsoft.com/office/powerpoint/2010/main" val="247405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25CB3F-F2DA-E5A6-4240-7470362F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WHPA and IPZ in Long Point Region</a:t>
            </a:r>
          </a:p>
        </p:txBody>
      </p:sp>
      <p:pic>
        <p:nvPicPr>
          <p:cNvPr id="5" name="Picture 4" descr="Richmond Wellhead Protection Areas">
            <a:extLst>
              <a:ext uri="{FF2B5EF4-FFF2-40B4-BE49-F238E27FC236}">
                <a16:creationId xmlns:a16="http://schemas.microsoft.com/office/drawing/2014/main" id="{FCF059DC-B1C3-372E-F2F6-044733E10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00" y="1113414"/>
            <a:ext cx="4042925" cy="49303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0ABA1-AC03-15D7-74F3-EA917741F38C}"/>
              </a:ext>
            </a:extLst>
          </p:cNvPr>
          <p:cNvSpPr txBox="1"/>
          <p:nvPr/>
        </p:nvSpPr>
        <p:spPr>
          <a:xfrm>
            <a:off x="1197133" y="6043811"/>
            <a:ext cx="4324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Richmond Well Supply WHPA in the Municipality of Bayham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4E2DF-C269-4F2E-4554-F3BAD36129AB}"/>
              </a:ext>
            </a:extLst>
          </p:cNvPr>
          <p:cNvSpPr txBox="1"/>
          <p:nvPr/>
        </p:nvSpPr>
        <p:spPr>
          <a:xfrm>
            <a:off x="6447489" y="6043811"/>
            <a:ext cx="4502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Nanticoke Industrial Pump Station IPZ in Haldimand County</a:t>
            </a:r>
          </a:p>
        </p:txBody>
      </p:sp>
      <p:pic>
        <p:nvPicPr>
          <p:cNvPr id="9" name="Picture 8" descr="Nanticoke Industrial Pumping Station Intake Protection Zone">
            <a:extLst>
              <a:ext uri="{FF2B5EF4-FFF2-40B4-BE49-F238E27FC236}">
                <a16:creationId xmlns:a16="http://schemas.microsoft.com/office/drawing/2014/main" id="{DD38CE54-5AB0-1716-7494-26391CE72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943" y="1102666"/>
            <a:ext cx="4335857" cy="494114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114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rinking water protection zone road signage.&#10;">
            <a:extLst>
              <a:ext uri="{FF2B5EF4-FFF2-40B4-BE49-F238E27FC236}">
                <a16:creationId xmlns:a16="http://schemas.microsoft.com/office/drawing/2014/main" id="{76DE1D29-448D-7C3C-0BCF-9B68DA37C7C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465"/>
          <a:stretch>
            <a:fillRect/>
          </a:stretch>
        </p:blipFill>
        <p:spPr>
          <a:xfrm>
            <a:off x="20" y="923925"/>
            <a:ext cx="4959330" cy="5953125"/>
          </a:xfr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39196" y="1347787"/>
            <a:ext cx="6499414" cy="5105400"/>
          </a:xfrm>
        </p:spPr>
        <p:txBody>
          <a:bodyPr wrap="square" anchor="t">
            <a:normAutofit/>
          </a:bodyPr>
          <a:lstStyle/>
          <a:p>
            <a:pPr marL="273050" indent="-273050">
              <a:lnSpc>
                <a:spcPct val="90000"/>
              </a:lnSpc>
            </a:pPr>
            <a:r>
              <a:rPr lang="en-CA" sz="2800" dirty="0"/>
              <a:t>A </a:t>
            </a:r>
            <a:r>
              <a:rPr lang="en-CA" sz="2800" b="1" dirty="0"/>
              <a:t>Source Protection Plan </a:t>
            </a:r>
            <a:r>
              <a:rPr lang="en-CA" sz="2800" dirty="0"/>
              <a:t>contains policies that address activities that pose a risk to drinking water</a:t>
            </a:r>
          </a:p>
          <a:p>
            <a:pPr marL="273050" indent="-273050">
              <a:lnSpc>
                <a:spcPct val="90000"/>
              </a:lnSpc>
            </a:pPr>
            <a:r>
              <a:rPr lang="en-CA" sz="2800" dirty="0"/>
              <a:t>Threat activities are prescribed by the Province through regulation</a:t>
            </a:r>
            <a:endParaRPr lang="en-US" sz="2800" dirty="0"/>
          </a:p>
          <a:p>
            <a:pPr marL="273050" indent="-273050">
              <a:lnSpc>
                <a:spcPct val="90000"/>
              </a:lnSpc>
            </a:pPr>
            <a:r>
              <a:rPr lang="en-CA" sz="2800" dirty="0"/>
              <a:t>The threats are classified as significant, moderate, or low</a:t>
            </a:r>
          </a:p>
          <a:p>
            <a:pPr marL="273050" indent="-273050">
              <a:lnSpc>
                <a:spcPct val="90000"/>
              </a:lnSpc>
            </a:pPr>
            <a:r>
              <a:rPr lang="en-CA" sz="2800" dirty="0"/>
              <a:t>Policies in the Source Protection Plan only apply to </a:t>
            </a:r>
            <a:r>
              <a:rPr lang="en-CA" sz="2800" b="1" dirty="0"/>
              <a:t>significant threats </a:t>
            </a:r>
            <a:r>
              <a:rPr lang="en-CA" sz="2800" dirty="0"/>
              <a:t>(except for liquid hydrocarbon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pipelines)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204700" cy="1000125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What is a Source Protection Plan?</a:t>
            </a:r>
          </a:p>
        </p:txBody>
      </p:sp>
    </p:spTree>
    <p:extLst>
      <p:ext uri="{BB962C8B-B14F-4D97-AF65-F5344CB8AC3E}">
        <p14:creationId xmlns:p14="http://schemas.microsoft.com/office/powerpoint/2010/main" val="149250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of a snowplough and tracto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3" r="-1" b="7184"/>
          <a:stretch>
            <a:fillRect/>
          </a:stretch>
        </p:blipFill>
        <p:spPr>
          <a:xfrm>
            <a:off x="6483351" y="923938"/>
            <a:ext cx="5721350" cy="5953099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750" y="1152525"/>
            <a:ext cx="5638800" cy="5486401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2800" dirty="0"/>
              <a:t>Examples of </a:t>
            </a:r>
            <a:r>
              <a:rPr lang="en-CA" sz="2800" b="1" dirty="0"/>
              <a:t>prescribed threats </a:t>
            </a:r>
            <a:r>
              <a:rPr lang="en-CA" sz="2800" dirty="0"/>
              <a:t>include waste disposal sites, sewage works, fertilizers,</a:t>
            </a:r>
            <a:r>
              <a:rPr lang="en-CA" sz="2800" baseline="0" dirty="0"/>
              <a:t> pesticides, solvents, road salt, and fuel.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800" b="1" baseline="0" dirty="0"/>
              <a:t>Policy tools </a:t>
            </a:r>
            <a:r>
              <a:rPr lang="en-CA" sz="2800" baseline="0" dirty="0"/>
              <a:t>for managing these threats include:</a:t>
            </a:r>
          </a:p>
          <a:p>
            <a:pPr marL="935011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800" baseline="0" dirty="0"/>
              <a:t>Prohibition</a:t>
            </a:r>
          </a:p>
          <a:p>
            <a:pPr marL="935011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Regulation through plans, programs, and approvals</a:t>
            </a:r>
          </a:p>
          <a:p>
            <a:pPr marL="935011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800" dirty="0"/>
              <a:t>Land use planning</a:t>
            </a:r>
          </a:p>
          <a:p>
            <a:pPr marL="935011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2800" baseline="0" dirty="0"/>
              <a:t>Education and outreach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445" y="-45338"/>
            <a:ext cx="12209145" cy="96926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Threats and</a:t>
            </a:r>
            <a:r>
              <a:rPr lang="en-CA" baseline="0" dirty="0"/>
              <a:t> Policy Tools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3793835"/>
      </p:ext>
    </p:extLst>
  </p:cSld>
  <p:clrMapOvr>
    <a:masterClrMapping/>
  </p:clrMapOvr>
</p:sld>
</file>

<file path=ppt/theme/theme1.xml><?xml version="1.0" encoding="utf-8"?>
<a:theme xmlns:a="http://schemas.openxmlformats.org/drawingml/2006/main" name="HD-16x9-FINAL">
  <a:themeElements>
    <a:clrScheme name="GRCA theme">
      <a:dk1>
        <a:srgbClr val="000000"/>
      </a:dk1>
      <a:lt1>
        <a:srgbClr val="FFFFFF"/>
      </a:lt1>
      <a:dk2>
        <a:srgbClr val="FFFFFF"/>
      </a:dk2>
      <a:lt2>
        <a:srgbClr val="7EA52E"/>
      </a:lt2>
      <a:accent1>
        <a:srgbClr val="0078A9"/>
      </a:accent1>
      <a:accent2>
        <a:srgbClr val="E36C09"/>
      </a:accent2>
      <a:accent3>
        <a:srgbClr val="7EA52E"/>
      </a:accent3>
      <a:accent4>
        <a:srgbClr val="0078A9"/>
      </a:accent4>
      <a:accent5>
        <a:srgbClr val="FFFFFF"/>
      </a:accent5>
      <a:accent6>
        <a:srgbClr val="465C1A"/>
      </a:accent6>
      <a:hlink>
        <a:srgbClr val="004D6C"/>
      </a:hlink>
      <a:folHlink>
        <a:srgbClr val="7F7F7F"/>
      </a:folHlink>
    </a:clrScheme>
    <a:fontScheme name="GRCA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212A2C-E7D4-4E43-A8FF-E12E9183EE67}" vid="{238DA73F-E289-40DF-8DB7-4C1942C1A0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17bbcf-f5d4-4ef9-8c58-25845ab5a1ea">
      <Terms xmlns="http://schemas.microsoft.com/office/infopath/2007/PartnerControls"/>
    </lcf76f155ced4ddcb4097134ff3c332f>
    <TaxCatchAll xmlns="c5440c61-8cfb-4b49-a011-dcf33b60f62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B68EA85507145B188A3A6EAC164F3" ma:contentTypeVersion="18" ma:contentTypeDescription="Create a new document." ma:contentTypeScope="" ma:versionID="d40f5937ab1b8920aea734b8f18d1174">
  <xsd:schema xmlns:xsd="http://www.w3.org/2001/XMLSchema" xmlns:xs="http://www.w3.org/2001/XMLSchema" xmlns:p="http://schemas.microsoft.com/office/2006/metadata/properties" xmlns:ns2="3b17bbcf-f5d4-4ef9-8c58-25845ab5a1ea" xmlns:ns3="c5440c61-8cfb-4b49-a011-dcf33b60f623" targetNamespace="http://schemas.microsoft.com/office/2006/metadata/properties" ma:root="true" ma:fieldsID="ff05a9f3a453901b37dba261a9f2bd16" ns2:_="" ns3:_="">
    <xsd:import namespace="3b17bbcf-f5d4-4ef9-8c58-25845ab5a1ea"/>
    <xsd:import namespace="c5440c61-8cfb-4b49-a011-dcf33b60f6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7bbcf-f5d4-4ef9-8c58-25845ab5a1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d5f3c31-951d-4e41-b2e2-3a1531b60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40c61-8cfb-4b49-a011-dcf33b60f62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57f23e6-6052-43fc-8cad-4e4b8293dc2f}" ma:internalName="TaxCatchAll" ma:showField="CatchAllData" ma:web="c5440c61-8cfb-4b49-a011-dcf33b60f6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7B0149-39CC-4016-B08A-257E847CE0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666DB-684E-479B-A190-5F6793012C0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5440c61-8cfb-4b49-a011-dcf33b60f623"/>
    <ds:schemaRef ds:uri="http://purl.org/dc/dcmitype/"/>
    <ds:schemaRef ds:uri="http://schemas.microsoft.com/office/infopath/2007/PartnerControls"/>
    <ds:schemaRef ds:uri="3b17bbcf-f5d4-4ef9-8c58-25845ab5a1e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40B37E-05A0-4A4E-9290-653DAAF5552C}">
  <ds:schemaRefs>
    <ds:schemaRef ds:uri="3b17bbcf-f5d4-4ef9-8c58-25845ab5a1ea"/>
    <ds:schemaRef ds:uri="c5440c61-8cfb-4b49-a011-dcf33b60f6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2022_Source Protection Template</Template>
  <TotalTime>3099</TotalTime>
  <Words>1375</Words>
  <Application>Microsoft Office PowerPoint</Application>
  <PresentationFormat>Custom</PresentationFormat>
  <Paragraphs>197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HD-16x9-FINAL</vt:lpstr>
      <vt:lpstr>Update to the Long Point Region Source Protection Plan</vt:lpstr>
      <vt:lpstr>Protecting Drinking Water: What is Source Protection?</vt:lpstr>
      <vt:lpstr>What You Need to Know</vt:lpstr>
      <vt:lpstr>What is a Source Protection Assessment Report?</vt:lpstr>
      <vt:lpstr>What is a Wellhead Protection Area?</vt:lpstr>
      <vt:lpstr>What is an Intake Protection Zone?</vt:lpstr>
      <vt:lpstr>Example WHPA and IPZ in Long Point Region</vt:lpstr>
      <vt:lpstr>What is a Source Protection Plan?</vt:lpstr>
      <vt:lpstr>Threats and Policy Tools</vt:lpstr>
      <vt:lpstr>PowerPoint Presentation</vt:lpstr>
      <vt:lpstr>Summary of Assessment Report Updates</vt:lpstr>
      <vt:lpstr>Summary of Assessment Report Updates</vt:lpstr>
      <vt:lpstr>Updated Threat Assessment (2021 Technical Rules)</vt:lpstr>
      <vt:lpstr>Assessment Report Mapping Updates</vt:lpstr>
      <vt:lpstr>Summary of Source Protection Plan Updates</vt:lpstr>
      <vt:lpstr>Summary of Source Protection Plan Updates</vt:lpstr>
      <vt:lpstr>Consultation </vt:lpstr>
      <vt:lpstr>Consultation </vt:lpstr>
      <vt:lpstr>Timeline</vt:lpstr>
      <vt:lpstr>Contact Information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this template</dc:title>
  <dc:creator>Ilona Feldmann</dc:creator>
  <cp:lastModifiedBy>Stacey Bruce</cp:lastModifiedBy>
  <cp:revision>140</cp:revision>
  <dcterms:created xsi:type="dcterms:W3CDTF">2022-10-24T15:14:49Z</dcterms:created>
  <dcterms:modified xsi:type="dcterms:W3CDTF">2025-11-05T13:37:41Z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0x010100AA2B68EA85507145B188A3A6EAC164F3</vt:lpwstr>
  </property>
  <property fmtid="{D5CDD505-2E9C-101B-9397-08002B2CF9AE}" pid="3" name="MediaServiceImageTags">
    <vt:lpwstr/>
  </property>
</Properties>
</file>